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64" r:id="rId2"/>
    <p:sldId id="265" r:id="rId3"/>
    <p:sldId id="285" r:id="rId4"/>
    <p:sldId id="286" r:id="rId5"/>
    <p:sldId id="400" r:id="rId6"/>
    <p:sldId id="403" r:id="rId7"/>
    <p:sldId id="393" r:id="rId8"/>
    <p:sldId id="394" r:id="rId9"/>
    <p:sldId id="395" r:id="rId10"/>
    <p:sldId id="396" r:id="rId11"/>
    <p:sldId id="288" r:id="rId12"/>
    <p:sldId id="398" r:id="rId13"/>
    <p:sldId id="399" r:id="rId14"/>
    <p:sldId id="289" r:id="rId15"/>
    <p:sldId id="296" r:id="rId16"/>
    <p:sldId id="291" r:id="rId17"/>
    <p:sldId id="357" r:id="rId18"/>
    <p:sldId id="358" r:id="rId19"/>
    <p:sldId id="359" r:id="rId20"/>
    <p:sldId id="360" r:id="rId21"/>
    <p:sldId id="361" r:id="rId22"/>
    <p:sldId id="362" r:id="rId23"/>
    <p:sldId id="363" r:id="rId24"/>
    <p:sldId id="364" r:id="rId25"/>
    <p:sldId id="365" r:id="rId26"/>
    <p:sldId id="366" r:id="rId27"/>
    <p:sldId id="368" r:id="rId28"/>
    <p:sldId id="369" r:id="rId29"/>
    <p:sldId id="292" r:id="rId30"/>
    <p:sldId id="298" r:id="rId31"/>
    <p:sldId id="299" r:id="rId32"/>
    <p:sldId id="300" r:id="rId33"/>
    <p:sldId id="303" r:id="rId34"/>
    <p:sldId id="302" r:id="rId35"/>
    <p:sldId id="304" r:id="rId36"/>
    <p:sldId id="305" r:id="rId37"/>
    <p:sldId id="306" r:id="rId38"/>
    <p:sldId id="307" r:id="rId39"/>
    <p:sldId id="308" r:id="rId40"/>
    <p:sldId id="309" r:id="rId41"/>
    <p:sldId id="310" r:id="rId42"/>
    <p:sldId id="407" r:id="rId43"/>
    <p:sldId id="349" r:id="rId44"/>
    <p:sldId id="312" r:id="rId45"/>
    <p:sldId id="293" r:id="rId46"/>
    <p:sldId id="336" r:id="rId47"/>
    <p:sldId id="337" r:id="rId48"/>
    <p:sldId id="339" r:id="rId49"/>
    <p:sldId id="341" r:id="rId50"/>
    <p:sldId id="406" r:id="rId51"/>
    <p:sldId id="346" r:id="rId52"/>
    <p:sldId id="347" r:id="rId53"/>
    <p:sldId id="353" r:id="rId54"/>
    <p:sldId id="354" r:id="rId55"/>
    <p:sldId id="351" r:id="rId56"/>
    <p:sldId id="352" r:id="rId57"/>
    <p:sldId id="356" r:id="rId58"/>
    <p:sldId id="294" r:id="rId59"/>
    <p:sldId id="313" r:id="rId60"/>
    <p:sldId id="315" r:id="rId61"/>
    <p:sldId id="316" r:id="rId62"/>
    <p:sldId id="317" r:id="rId63"/>
    <p:sldId id="318" r:id="rId64"/>
    <p:sldId id="319" r:id="rId65"/>
    <p:sldId id="320" r:id="rId66"/>
    <p:sldId id="321" r:id="rId67"/>
    <p:sldId id="322" r:id="rId68"/>
    <p:sldId id="323" r:id="rId69"/>
    <p:sldId id="324" r:id="rId70"/>
    <p:sldId id="325" r:id="rId71"/>
    <p:sldId id="327" r:id="rId72"/>
    <p:sldId id="328" r:id="rId73"/>
    <p:sldId id="330" r:id="rId74"/>
    <p:sldId id="331" r:id="rId75"/>
    <p:sldId id="348" r:id="rId76"/>
    <p:sldId id="408" r:id="rId77"/>
    <p:sldId id="334" r:id="rId78"/>
    <p:sldId id="295" r:id="rId79"/>
    <p:sldId id="370" r:id="rId80"/>
    <p:sldId id="371" r:id="rId81"/>
    <p:sldId id="372" r:id="rId82"/>
    <p:sldId id="381" r:id="rId83"/>
    <p:sldId id="382" r:id="rId84"/>
    <p:sldId id="383" r:id="rId85"/>
    <p:sldId id="385" r:id="rId86"/>
    <p:sldId id="384" r:id="rId87"/>
    <p:sldId id="386" r:id="rId88"/>
    <p:sldId id="387" r:id="rId89"/>
    <p:sldId id="388" r:id="rId90"/>
    <p:sldId id="389" r:id="rId91"/>
    <p:sldId id="390" r:id="rId92"/>
    <p:sldId id="391" r:id="rId93"/>
    <p:sldId id="290" r:id="rId94"/>
    <p:sldId id="404" r:id="rId95"/>
    <p:sldId id="402" r:id="rId96"/>
    <p:sldId id="410" r:id="rId97"/>
    <p:sldId id="409" r:id="rId98"/>
    <p:sldId id="405"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ng Chen" id="{F2033ACA-3CA3-D34B-A9D5-06F1297BB52F}">
          <p14:sldIdLst>
            <p14:sldId id="264"/>
            <p14:sldId id="265"/>
            <p14:sldId id="285"/>
          </p14:sldIdLst>
        </p14:section>
        <p14:section name="Introduction" id="{4DE2E775-35AC-2148-A9C2-A1151718C015}">
          <p14:sldIdLst>
            <p14:sldId id="286"/>
            <p14:sldId id="400"/>
            <p14:sldId id="403"/>
            <p14:sldId id="393"/>
            <p14:sldId id="394"/>
            <p14:sldId id="395"/>
            <p14:sldId id="396"/>
          </p14:sldIdLst>
        </p14:section>
        <p14:section name="Research Route" id="{0CE3EF3C-73C2-4D41-ADCD-939EE405BC74}">
          <p14:sldIdLst>
            <p14:sldId id="288"/>
            <p14:sldId id="398"/>
            <p14:sldId id="399"/>
          </p14:sldIdLst>
        </p14:section>
        <p14:section name="Reasearch List" id="{C27740CC-251F-B447-9DB7-AE2EDEF61F17}">
          <p14:sldIdLst>
            <p14:sldId id="289"/>
            <p14:sldId id="296"/>
          </p14:sldIdLst>
        </p14:section>
        <p14:section name="ZSL" id="{FF262609-3D1E-B94C-84DF-3584B7D3F122}">
          <p14:sldIdLst>
            <p14:sldId id="291"/>
            <p14:sldId id="357"/>
            <p14:sldId id="358"/>
            <p14:sldId id="359"/>
            <p14:sldId id="360"/>
            <p14:sldId id="361"/>
            <p14:sldId id="362"/>
            <p14:sldId id="363"/>
            <p14:sldId id="364"/>
            <p14:sldId id="365"/>
            <p14:sldId id="366"/>
            <p14:sldId id="368"/>
            <p14:sldId id="369"/>
          </p14:sldIdLst>
        </p14:section>
        <p14:section name="SGG" id="{B64DA260-CDD9-7C4A-A3B4-2D5FC0298A7E}">
          <p14:sldIdLst>
            <p14:sldId id="292"/>
            <p14:sldId id="298"/>
            <p14:sldId id="299"/>
            <p14:sldId id="300"/>
            <p14:sldId id="303"/>
            <p14:sldId id="302"/>
            <p14:sldId id="304"/>
            <p14:sldId id="305"/>
            <p14:sldId id="306"/>
            <p14:sldId id="307"/>
            <p14:sldId id="308"/>
            <p14:sldId id="309"/>
            <p14:sldId id="310"/>
            <p14:sldId id="407"/>
            <p14:sldId id="349"/>
            <p14:sldId id="312"/>
          </p14:sldIdLst>
        </p14:section>
        <p14:section name="Captioning" id="{3AAD3E2B-A3C5-DF42-AFCC-BDA187EC60E0}">
          <p14:sldIdLst>
            <p14:sldId id="293"/>
            <p14:sldId id="336"/>
            <p14:sldId id="337"/>
            <p14:sldId id="339"/>
            <p14:sldId id="341"/>
            <p14:sldId id="406"/>
            <p14:sldId id="346"/>
            <p14:sldId id="347"/>
            <p14:sldId id="353"/>
            <p14:sldId id="354"/>
            <p14:sldId id="351"/>
            <p14:sldId id="352"/>
            <p14:sldId id="356"/>
          </p14:sldIdLst>
        </p14:section>
        <p14:section name="QBVL" id="{4B986BE5-6BA5-2846-B6B7-02B69F73D0A7}">
          <p14:sldIdLst>
            <p14:sldId id="294"/>
            <p14:sldId id="313"/>
            <p14:sldId id="315"/>
            <p14:sldId id="316"/>
            <p14:sldId id="317"/>
            <p14:sldId id="318"/>
            <p14:sldId id="319"/>
            <p14:sldId id="320"/>
            <p14:sldId id="321"/>
            <p14:sldId id="322"/>
            <p14:sldId id="323"/>
            <p14:sldId id="324"/>
            <p14:sldId id="325"/>
            <p14:sldId id="327"/>
            <p14:sldId id="328"/>
            <p14:sldId id="330"/>
            <p14:sldId id="331"/>
            <p14:sldId id="348"/>
            <p14:sldId id="408"/>
            <p14:sldId id="334"/>
          </p14:sldIdLst>
        </p14:section>
        <p14:section name="VQA" id="{8795F17C-F558-C244-B89C-5E8EBE8DDEE5}">
          <p14:sldIdLst>
            <p14:sldId id="295"/>
            <p14:sldId id="370"/>
            <p14:sldId id="371"/>
            <p14:sldId id="372"/>
            <p14:sldId id="381"/>
            <p14:sldId id="382"/>
            <p14:sldId id="383"/>
            <p14:sldId id="385"/>
            <p14:sldId id="384"/>
            <p14:sldId id="386"/>
            <p14:sldId id="387"/>
            <p14:sldId id="388"/>
            <p14:sldId id="389"/>
            <p14:sldId id="390"/>
            <p14:sldId id="391"/>
          </p14:sldIdLst>
        </p14:section>
        <p14:section name="Ending" id="{258B81F5-39A2-E04F-8AF6-46140117572C}">
          <p14:sldIdLst>
            <p14:sldId id="290"/>
            <p14:sldId id="404"/>
            <p14:sldId id="402"/>
            <p14:sldId id="410"/>
            <p14:sldId id="409"/>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65"/>
    <p:restoredTop sz="94845"/>
  </p:normalViewPr>
  <p:slideViewPr>
    <p:cSldViewPr snapToGrid="0" snapToObjects="1">
      <p:cViewPr varScale="1">
        <p:scale>
          <a:sx n="93" d="100"/>
          <a:sy n="93" d="100"/>
        </p:scale>
        <p:origin x="24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105F3-93B8-1345-8517-4A104C8E3469}" type="datetimeFigureOut">
              <a:rPr lang="en-US" smtClean="0"/>
              <a:t>5/13/20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E1B4-672C-6744-96D2-180A4793314C}" type="slidenum">
              <a:rPr lang="en-US" smtClean="0"/>
              <a:t>‹#›</a:t>
            </a:fld>
            <a:endParaRPr lang="en-US"/>
          </a:p>
        </p:txBody>
      </p:sp>
    </p:spTree>
    <p:extLst>
      <p:ext uri="{BB962C8B-B14F-4D97-AF65-F5344CB8AC3E}">
        <p14:creationId xmlns:p14="http://schemas.microsoft.com/office/powerpoint/2010/main" val="4155174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1</a:t>
            </a:fld>
            <a:endParaRPr lang="en-US"/>
          </a:p>
        </p:txBody>
      </p:sp>
    </p:spTree>
    <p:extLst>
      <p:ext uri="{BB962C8B-B14F-4D97-AF65-F5344CB8AC3E}">
        <p14:creationId xmlns:p14="http://schemas.microsoft.com/office/powerpoint/2010/main" val="1084916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95</a:t>
            </a:fld>
            <a:endParaRPr lang="en-US"/>
          </a:p>
        </p:txBody>
      </p:sp>
    </p:spTree>
    <p:extLst>
      <p:ext uri="{BB962C8B-B14F-4D97-AF65-F5344CB8AC3E}">
        <p14:creationId xmlns:p14="http://schemas.microsoft.com/office/powerpoint/2010/main" val="293244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96</a:t>
            </a:fld>
            <a:endParaRPr lang="en-US"/>
          </a:p>
        </p:txBody>
      </p:sp>
    </p:spTree>
    <p:extLst>
      <p:ext uri="{BB962C8B-B14F-4D97-AF65-F5344CB8AC3E}">
        <p14:creationId xmlns:p14="http://schemas.microsoft.com/office/powerpoint/2010/main" val="3938884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3</a:t>
            </a:fld>
            <a:endParaRPr lang="en-US"/>
          </a:p>
        </p:txBody>
      </p:sp>
    </p:spTree>
    <p:extLst>
      <p:ext uri="{BB962C8B-B14F-4D97-AF65-F5344CB8AC3E}">
        <p14:creationId xmlns:p14="http://schemas.microsoft.com/office/powerpoint/2010/main" val="2811496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5</a:t>
            </a:fld>
            <a:endParaRPr lang="en-US"/>
          </a:p>
        </p:txBody>
      </p:sp>
    </p:spTree>
    <p:extLst>
      <p:ext uri="{BB962C8B-B14F-4D97-AF65-F5344CB8AC3E}">
        <p14:creationId xmlns:p14="http://schemas.microsoft.com/office/powerpoint/2010/main" val="2756298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7</a:t>
            </a:fld>
            <a:endParaRPr lang="en-US"/>
          </a:p>
        </p:txBody>
      </p:sp>
    </p:spTree>
    <p:extLst>
      <p:ext uri="{BB962C8B-B14F-4D97-AF65-F5344CB8AC3E}">
        <p14:creationId xmlns:p14="http://schemas.microsoft.com/office/powerpoint/2010/main" val="3667163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15</a:t>
            </a:fld>
            <a:endParaRPr lang="en-US"/>
          </a:p>
        </p:txBody>
      </p:sp>
    </p:spTree>
    <p:extLst>
      <p:ext uri="{BB962C8B-B14F-4D97-AF65-F5344CB8AC3E}">
        <p14:creationId xmlns:p14="http://schemas.microsoft.com/office/powerpoint/2010/main" val="59569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18</a:t>
            </a:fld>
            <a:endParaRPr lang="en-US"/>
          </a:p>
        </p:txBody>
      </p:sp>
    </p:spTree>
    <p:extLst>
      <p:ext uri="{BB962C8B-B14F-4D97-AF65-F5344CB8AC3E}">
        <p14:creationId xmlns:p14="http://schemas.microsoft.com/office/powerpoint/2010/main" val="1490878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22</a:t>
            </a:fld>
            <a:endParaRPr lang="en-US"/>
          </a:p>
        </p:txBody>
      </p:sp>
    </p:spTree>
    <p:extLst>
      <p:ext uri="{BB962C8B-B14F-4D97-AF65-F5344CB8AC3E}">
        <p14:creationId xmlns:p14="http://schemas.microsoft.com/office/powerpoint/2010/main" val="15322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36</a:t>
            </a:fld>
            <a:endParaRPr lang="en-US"/>
          </a:p>
        </p:txBody>
      </p:sp>
    </p:spTree>
    <p:extLst>
      <p:ext uri="{BB962C8B-B14F-4D97-AF65-F5344CB8AC3E}">
        <p14:creationId xmlns:p14="http://schemas.microsoft.com/office/powerpoint/2010/main" val="2626151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E1B4-672C-6744-96D2-180A4793314C}" type="slidenum">
              <a:rPr lang="en-US" smtClean="0"/>
              <a:t>76</a:t>
            </a:fld>
            <a:endParaRPr lang="en-US"/>
          </a:p>
        </p:txBody>
      </p:sp>
    </p:spTree>
    <p:extLst>
      <p:ext uri="{BB962C8B-B14F-4D97-AF65-F5344CB8AC3E}">
        <p14:creationId xmlns:p14="http://schemas.microsoft.com/office/powerpoint/2010/main" val="4166779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29A9-0506-364F-850A-C4DD535678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5EE2A3-052E-BE4E-865A-EBC4597BE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AEA3A0-024C-2148-A62E-8B63B705BDF9}"/>
              </a:ext>
            </a:extLst>
          </p:cNvPr>
          <p:cNvSpPr>
            <a:spLocks noGrp="1"/>
          </p:cNvSpPr>
          <p:nvPr>
            <p:ph type="dt" sz="half" idx="10"/>
          </p:nvPr>
        </p:nvSpPr>
        <p:spPr/>
        <p:txBody>
          <a:bodyPr/>
          <a:lstStyle/>
          <a:p>
            <a:fld id="{3FFFED18-73DF-6C43-8A1F-683D95B27F54}" type="datetime1">
              <a:rPr lang="en-US" smtClean="0"/>
              <a:t>5/13/20</a:t>
            </a:fld>
            <a:endParaRPr lang="en-US"/>
          </a:p>
        </p:txBody>
      </p:sp>
      <p:sp>
        <p:nvSpPr>
          <p:cNvPr id="5" name="Footer Placeholder 4">
            <a:extLst>
              <a:ext uri="{FF2B5EF4-FFF2-40B4-BE49-F238E27FC236}">
                <a16:creationId xmlns:a16="http://schemas.microsoft.com/office/drawing/2014/main" id="{4B6AA36A-A751-044A-BBF9-81B3EE81DF11}"/>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CF312632-C9A0-E349-8AD9-D04E3244EA49}"/>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1541766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4914-B70D-2E42-9FA4-6701780C16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F2474F-0890-FD40-A7FA-9512C290BBED}"/>
              </a:ext>
            </a:extLst>
          </p:cNvPr>
          <p:cNvSpPr>
            <a:spLocks noGrp="1"/>
          </p:cNvSpPr>
          <p:nvPr>
            <p:ph type="dt" sz="half" idx="10"/>
          </p:nvPr>
        </p:nvSpPr>
        <p:spPr/>
        <p:txBody>
          <a:bodyPr/>
          <a:lstStyle/>
          <a:p>
            <a:fld id="{9AF0BC57-99E4-7E48-B4E7-1271E10F9512}" type="datetime1">
              <a:rPr lang="en-US" smtClean="0"/>
              <a:t>5/13/20</a:t>
            </a:fld>
            <a:endParaRPr lang="en-US"/>
          </a:p>
        </p:txBody>
      </p:sp>
      <p:sp>
        <p:nvSpPr>
          <p:cNvPr id="4" name="Footer Placeholder 3">
            <a:extLst>
              <a:ext uri="{FF2B5EF4-FFF2-40B4-BE49-F238E27FC236}">
                <a16:creationId xmlns:a16="http://schemas.microsoft.com/office/drawing/2014/main" id="{63D4CA45-DDF9-7E43-BFB2-2391996BA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AF73A-FDD0-AB45-B262-D9450BAD8616}"/>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008335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B08322-3C68-6845-AFF4-31D7549AC48E}"/>
              </a:ext>
            </a:extLst>
          </p:cNvPr>
          <p:cNvSpPr>
            <a:spLocks noGrp="1"/>
          </p:cNvSpPr>
          <p:nvPr>
            <p:ph type="dt" sz="half" idx="10"/>
          </p:nvPr>
        </p:nvSpPr>
        <p:spPr/>
        <p:txBody>
          <a:bodyPr/>
          <a:lstStyle/>
          <a:p>
            <a:fld id="{B45624EE-2896-CC47-9BFA-71275D4C0A74}" type="datetime1">
              <a:rPr lang="en-US" smtClean="0"/>
              <a:t>5/13/20</a:t>
            </a:fld>
            <a:endParaRPr lang="en-US"/>
          </a:p>
        </p:txBody>
      </p:sp>
      <p:sp>
        <p:nvSpPr>
          <p:cNvPr id="3" name="Footer Placeholder 2">
            <a:extLst>
              <a:ext uri="{FF2B5EF4-FFF2-40B4-BE49-F238E27FC236}">
                <a16:creationId xmlns:a16="http://schemas.microsoft.com/office/drawing/2014/main" id="{C5E30B53-E780-244F-885F-02021F7A2740}"/>
              </a:ext>
            </a:extLst>
          </p:cNvPr>
          <p:cNvSpPr>
            <a:spLocks noGrp="1"/>
          </p:cNvSpPr>
          <p:nvPr>
            <p:ph type="ftr" sz="quarter" idx="11"/>
          </p:nvPr>
        </p:nvSpPr>
        <p:spPr/>
        <p:txBody>
          <a:bodyPr/>
          <a:lstStyle/>
          <a:p>
            <a:endParaRPr lang="en-US"/>
          </a:p>
        </p:txBody>
      </p:sp>
      <p:sp>
        <p:nvSpPr>
          <p:cNvPr id="5" name="Slide Number Placeholder 5">
            <a:extLst>
              <a:ext uri="{FF2B5EF4-FFF2-40B4-BE49-F238E27FC236}">
                <a16:creationId xmlns:a16="http://schemas.microsoft.com/office/drawing/2014/main" id="{84C5671F-38AC-894E-8BD2-D98F6AD8F27E}"/>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83239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2FAA0-5624-8144-BAD5-67E19087F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6DAC5F-1807-E247-B026-31584C3142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932A16-ED95-CF4C-88C6-14D077EEF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6A2A9B-A0F2-6B4A-876A-7ED536CBD21D}"/>
              </a:ext>
            </a:extLst>
          </p:cNvPr>
          <p:cNvSpPr>
            <a:spLocks noGrp="1"/>
          </p:cNvSpPr>
          <p:nvPr>
            <p:ph type="dt" sz="half" idx="10"/>
          </p:nvPr>
        </p:nvSpPr>
        <p:spPr/>
        <p:txBody>
          <a:bodyPr/>
          <a:lstStyle/>
          <a:p>
            <a:fld id="{321EBF2C-7061-2044-8E42-791D7E0EF64B}" type="datetime1">
              <a:rPr lang="en-US" smtClean="0"/>
              <a:t>5/13/20</a:t>
            </a:fld>
            <a:endParaRPr lang="en-US"/>
          </a:p>
        </p:txBody>
      </p:sp>
      <p:sp>
        <p:nvSpPr>
          <p:cNvPr id="6" name="Footer Placeholder 5">
            <a:extLst>
              <a:ext uri="{FF2B5EF4-FFF2-40B4-BE49-F238E27FC236}">
                <a16:creationId xmlns:a16="http://schemas.microsoft.com/office/drawing/2014/main" id="{2EE89730-D318-EA4A-9B88-FDD74569D2E4}"/>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DCA5B502-D3E2-5848-B87D-0ABE5F349309}"/>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4098699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94AFC-F257-C049-A944-03FF128DA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B2542A-816D-E746-85D3-82DC77540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BE720C-73A1-8446-9B26-9A3D9EF6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F1A381-D347-3F43-8C51-B22AF161A878}"/>
              </a:ext>
            </a:extLst>
          </p:cNvPr>
          <p:cNvSpPr>
            <a:spLocks noGrp="1"/>
          </p:cNvSpPr>
          <p:nvPr>
            <p:ph type="dt" sz="half" idx="10"/>
          </p:nvPr>
        </p:nvSpPr>
        <p:spPr/>
        <p:txBody>
          <a:bodyPr/>
          <a:lstStyle/>
          <a:p>
            <a:fld id="{8F3EDCB2-BDBC-D64F-875F-0A0C3AC76EF6}" type="datetime1">
              <a:rPr lang="en-US" smtClean="0"/>
              <a:t>5/13/20</a:t>
            </a:fld>
            <a:endParaRPr lang="en-US"/>
          </a:p>
        </p:txBody>
      </p:sp>
      <p:sp>
        <p:nvSpPr>
          <p:cNvPr id="6" name="Footer Placeholder 5">
            <a:extLst>
              <a:ext uri="{FF2B5EF4-FFF2-40B4-BE49-F238E27FC236}">
                <a16:creationId xmlns:a16="http://schemas.microsoft.com/office/drawing/2014/main" id="{616825DC-E162-F44C-BE8D-80B739AEDF90}"/>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2CF0F716-4278-4847-B60E-1392B21E959F}"/>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396587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B7E3-5F21-BD4D-A377-C3ECFFD95F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0B35F8-8EF0-A745-9DC0-0A71DC62CD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7A1C7-B5B3-9948-B941-896CFD3F804D}"/>
              </a:ext>
            </a:extLst>
          </p:cNvPr>
          <p:cNvSpPr>
            <a:spLocks noGrp="1"/>
          </p:cNvSpPr>
          <p:nvPr>
            <p:ph type="dt" sz="half" idx="10"/>
          </p:nvPr>
        </p:nvSpPr>
        <p:spPr/>
        <p:txBody>
          <a:bodyPr/>
          <a:lstStyle/>
          <a:p>
            <a:fld id="{6CE4B66C-A2FE-0543-BA3D-346667E294CC}" type="datetime1">
              <a:rPr lang="en-US" smtClean="0"/>
              <a:t>5/13/20</a:t>
            </a:fld>
            <a:endParaRPr lang="en-US"/>
          </a:p>
        </p:txBody>
      </p:sp>
      <p:sp>
        <p:nvSpPr>
          <p:cNvPr id="5" name="Footer Placeholder 4">
            <a:extLst>
              <a:ext uri="{FF2B5EF4-FFF2-40B4-BE49-F238E27FC236}">
                <a16:creationId xmlns:a16="http://schemas.microsoft.com/office/drawing/2014/main" id="{13746695-FA4E-DD45-B0E1-28804FBEBDB4}"/>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A69F43E4-5805-774D-9DFD-114771825905}"/>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202167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A800B-70BA-BD4B-949C-866B7101F8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8979AB-838A-4743-BD54-1DBC8370712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55926-E0FC-6D49-BFF1-24A926DE65E5}"/>
              </a:ext>
            </a:extLst>
          </p:cNvPr>
          <p:cNvSpPr>
            <a:spLocks noGrp="1"/>
          </p:cNvSpPr>
          <p:nvPr>
            <p:ph type="dt" sz="half" idx="10"/>
          </p:nvPr>
        </p:nvSpPr>
        <p:spPr/>
        <p:txBody>
          <a:bodyPr/>
          <a:lstStyle/>
          <a:p>
            <a:fld id="{D3951AB3-D6D3-0D43-8085-6535CC870306}" type="datetime1">
              <a:rPr lang="en-US" smtClean="0"/>
              <a:t>5/13/20</a:t>
            </a:fld>
            <a:endParaRPr lang="en-US" dirty="0"/>
          </a:p>
        </p:txBody>
      </p:sp>
      <p:sp>
        <p:nvSpPr>
          <p:cNvPr id="5" name="Footer Placeholder 4">
            <a:extLst>
              <a:ext uri="{FF2B5EF4-FFF2-40B4-BE49-F238E27FC236}">
                <a16:creationId xmlns:a16="http://schemas.microsoft.com/office/drawing/2014/main" id="{14011F74-93D6-B449-A9A4-D45AD1B369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3EE730-9F17-E946-9041-8272ACD3A4A6}"/>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2964815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FC22FC04-92DD-8941-A75F-7EB8C3202F3E}" type="datetime1">
              <a:rPr lang="en-US" smtClean="0"/>
              <a:t>5/13/20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B5B2D07F-10AC-0441-A220-A9643FE2C9BD}"/>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88177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sp>
        <p:nvSpPr>
          <p:cNvPr id="9" name="矩形 6">
            <a:extLst>
              <a:ext uri="{FF2B5EF4-FFF2-40B4-BE49-F238E27FC236}">
                <a16:creationId xmlns:a16="http://schemas.microsoft.com/office/drawing/2014/main" id="{4905FC12-D31B-284D-A246-09678C9BD894}"/>
              </a:ext>
            </a:extLst>
          </p:cNvPr>
          <p:cNvSpPr/>
          <p:nvPr userDrawn="1"/>
        </p:nvSpPr>
        <p:spPr>
          <a:xfrm>
            <a:off x="-14288" y="502940"/>
            <a:ext cx="4052888" cy="984116"/>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F7D102B6-E030-D541-A8A4-5841FEC0BAAE}" type="datetime1">
              <a:rPr lang="en-US" smtClean="0"/>
              <a:t>5/13/20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15" name="Slide Number Placeholder 5">
            <a:extLst>
              <a:ext uri="{FF2B5EF4-FFF2-40B4-BE49-F238E27FC236}">
                <a16:creationId xmlns:a16="http://schemas.microsoft.com/office/drawing/2014/main" id="{6F54FB9E-768E-1549-8348-C6320929A88F}"/>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409122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sp>
        <p:nvSpPr>
          <p:cNvPr id="9" name="矩形 6">
            <a:extLst>
              <a:ext uri="{FF2B5EF4-FFF2-40B4-BE49-F238E27FC236}">
                <a16:creationId xmlns:a16="http://schemas.microsoft.com/office/drawing/2014/main" id="{4905FC12-D31B-284D-A246-09678C9BD894}"/>
              </a:ext>
            </a:extLst>
          </p:cNvPr>
          <p:cNvSpPr/>
          <p:nvPr userDrawn="1"/>
        </p:nvSpPr>
        <p:spPr>
          <a:xfrm>
            <a:off x="-14288" y="502940"/>
            <a:ext cx="5708506" cy="984116"/>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C779D909-C716-C943-BBC0-C1D8A5787530}" type="datetime1">
              <a:rPr lang="en-US" smtClean="0"/>
              <a:t>5/13/20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16" name="Slide Number Placeholder 5">
            <a:extLst>
              <a:ext uri="{FF2B5EF4-FFF2-40B4-BE49-F238E27FC236}">
                <a16:creationId xmlns:a16="http://schemas.microsoft.com/office/drawing/2014/main" id="{8BC8B8CD-BAAA-B549-BC7B-427CF84018AD}"/>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56539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1F7DB-FE70-A741-9604-CB9969129182}"/>
              </a:ext>
            </a:extLst>
          </p:cNvPr>
          <p:cNvSpPr>
            <a:spLocks noGrp="1"/>
          </p:cNvSpPr>
          <p:nvPr>
            <p:ph idx="1"/>
          </p:nvPr>
        </p:nvSpPr>
        <p:spPr>
          <a:xfrm>
            <a:off x="838200" y="1825625"/>
            <a:ext cx="10515600" cy="4351338"/>
          </a:xfrm>
        </p:spPr>
        <p:txBody>
          <a:bodyPr/>
          <a:lstStyle>
            <a:lvl1pPr>
              <a:defRPr>
                <a:latin typeface="DengXian" panose="02010600030101010101" pitchFamily="2" charset="-122"/>
                <a:ea typeface="DengXian" panose="02010600030101010101" pitchFamily="2" charset="-122"/>
              </a:defRPr>
            </a:lvl1pPr>
            <a:lvl2pPr>
              <a:defRPr>
                <a:latin typeface="DengXian" panose="02010600030101010101" pitchFamily="2" charset="-122"/>
                <a:ea typeface="DengXian" panose="02010600030101010101" pitchFamily="2" charset="-122"/>
              </a:defRPr>
            </a:lvl2pPr>
            <a:lvl3pPr>
              <a:defRPr>
                <a:latin typeface="DengXian" panose="02010600030101010101" pitchFamily="2" charset="-122"/>
                <a:ea typeface="DengXian" panose="02010600030101010101" pitchFamily="2" charset="-122"/>
              </a:defRPr>
            </a:lvl3pPr>
            <a:lvl4pPr>
              <a:defRPr>
                <a:latin typeface="DengXian" panose="02010600030101010101" pitchFamily="2" charset="-122"/>
                <a:ea typeface="DengXian" panose="02010600030101010101" pitchFamily="2" charset="-122"/>
              </a:defRPr>
            </a:lvl4pPr>
            <a:lvl5pPr>
              <a:defRPr>
                <a:latin typeface="DengXian" panose="02010600030101010101" pitchFamily="2" charset="-122"/>
                <a:ea typeface="DengXian"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sp>
        <p:nvSpPr>
          <p:cNvPr id="9" name="矩形 6">
            <a:extLst>
              <a:ext uri="{FF2B5EF4-FFF2-40B4-BE49-F238E27FC236}">
                <a16:creationId xmlns:a16="http://schemas.microsoft.com/office/drawing/2014/main" id="{4905FC12-D31B-284D-A246-09678C9BD894}"/>
              </a:ext>
            </a:extLst>
          </p:cNvPr>
          <p:cNvSpPr/>
          <p:nvPr userDrawn="1"/>
        </p:nvSpPr>
        <p:spPr>
          <a:xfrm>
            <a:off x="-14288" y="502940"/>
            <a:ext cx="12192000" cy="984116"/>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30140304-01C3-B345-8087-590E618DA7EC}" type="datetime1">
              <a:rPr lang="en-US" smtClean="0"/>
              <a:t>5/13/20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15" name="Slide Number Placeholder 5">
            <a:extLst>
              <a:ext uri="{FF2B5EF4-FFF2-40B4-BE49-F238E27FC236}">
                <a16:creationId xmlns:a16="http://schemas.microsoft.com/office/drawing/2014/main" id="{440A01FE-6DF5-F04D-A3F9-9ED584DBEC5A}"/>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21129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矩形 6">
            <a:extLst>
              <a:ext uri="{FF2B5EF4-FFF2-40B4-BE49-F238E27FC236}">
                <a16:creationId xmlns:a16="http://schemas.microsoft.com/office/drawing/2014/main" id="{55A441AC-86E8-BD4A-BFF0-AC30A4DF69C7}"/>
              </a:ext>
            </a:extLst>
          </p:cNvPr>
          <p:cNvSpPr/>
          <p:nvPr userDrawn="1"/>
        </p:nvSpPr>
        <p:spPr>
          <a:xfrm>
            <a:off x="0" y="1690688"/>
            <a:ext cx="12192000" cy="3241530"/>
          </a:xfrm>
          <a:prstGeom prst="rect">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400" b="0" cap="none" spc="0" dirty="0">
              <a:ln w="0"/>
              <a:solidFill>
                <a:schemeClr val="bg1"/>
              </a:solidFill>
              <a:effectLst>
                <a:outerShdw blurRad="38100" dist="19050" dir="2700000" algn="tl" rotWithShape="0">
                  <a:schemeClr val="dk1">
                    <a:alpha val="40000"/>
                  </a:schemeClr>
                </a:outerShdw>
              </a:effectLst>
              <a:highlight>
                <a:srgbClr val="FFFF00"/>
              </a:highlight>
              <a:latin typeface="+mn-lt"/>
              <a:cs typeface="Vijaya" panose="020B0604020202020204" pitchFamily="34" charset="0"/>
            </a:endParaRPr>
          </a:p>
        </p:txBody>
      </p:sp>
      <p:sp>
        <p:nvSpPr>
          <p:cNvPr id="7" name="矩形 6">
            <a:extLst>
              <a:ext uri="{FF2B5EF4-FFF2-40B4-BE49-F238E27FC236}">
                <a16:creationId xmlns:a16="http://schemas.microsoft.com/office/drawing/2014/main" id="{EDD57618-CCA1-5146-BF45-AC8DD361D2DD}"/>
              </a:ext>
            </a:extLst>
          </p:cNvPr>
          <p:cNvSpPr/>
          <p:nvPr userDrawn="1"/>
        </p:nvSpPr>
        <p:spPr>
          <a:xfrm>
            <a:off x="0" y="0"/>
            <a:ext cx="12192000" cy="41591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陈隆</a:t>
            </a:r>
            <a:r>
              <a:rPr lang="en-US" altLang="zh-CN"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a:t>
            </a:r>
            <a:r>
              <a:rPr lang="zh-CN" altLang="en-US" sz="2000" b="0" cap="none" spc="0" dirty="0">
                <a:ln w="0"/>
                <a:solidFill>
                  <a:schemeClr val="bg1"/>
                </a:solidFill>
                <a:effectLst>
                  <a:outerShdw blurRad="38100" dist="19050" dir="2700000" algn="tl" rotWithShape="0">
                    <a:schemeClr val="dk1">
                      <a:alpha val="40000"/>
                    </a:schemeClr>
                  </a:outerShdw>
                </a:effectLst>
                <a:latin typeface="仿宋" panose="02010609060101010101" pitchFamily="49" charset="-122"/>
                <a:ea typeface="仿宋" panose="02010609060101010101" pitchFamily="49" charset="-122"/>
                <a:cs typeface="Vijaya" panose="020B0604020202020204" pitchFamily="34" charset="0"/>
              </a:rPr>
              <a:t>博士学位论文答辩</a:t>
            </a:r>
          </a:p>
        </p:txBody>
      </p:sp>
      <p:pic>
        <p:nvPicPr>
          <p:cNvPr id="8" name="图片 8">
            <a:extLst>
              <a:ext uri="{FF2B5EF4-FFF2-40B4-BE49-F238E27FC236}">
                <a16:creationId xmlns:a16="http://schemas.microsoft.com/office/drawing/2014/main" id="{7F8F7EDD-5F8B-F544-9B88-C8B051FC3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3" y="-5974"/>
            <a:ext cx="1542473" cy="446332"/>
          </a:xfrm>
          <a:prstGeom prst="rect">
            <a:avLst/>
          </a:prstGeom>
        </p:spPr>
      </p:pic>
      <p:sp>
        <p:nvSpPr>
          <p:cNvPr id="11" name="Date Placeholder 10">
            <a:extLst>
              <a:ext uri="{FF2B5EF4-FFF2-40B4-BE49-F238E27FC236}">
                <a16:creationId xmlns:a16="http://schemas.microsoft.com/office/drawing/2014/main" id="{AECAC3AB-4A7B-3B40-93FC-309FBC4CCC9B}"/>
              </a:ext>
            </a:extLst>
          </p:cNvPr>
          <p:cNvSpPr>
            <a:spLocks noGrp="1"/>
          </p:cNvSpPr>
          <p:nvPr>
            <p:ph type="dt" sz="half" idx="10"/>
          </p:nvPr>
        </p:nvSpPr>
        <p:spPr/>
        <p:txBody>
          <a:bodyPr/>
          <a:lstStyle/>
          <a:p>
            <a:fld id="{902DAE9A-6D77-AD4B-BA1B-4D636D3916FC}" type="datetime1">
              <a:rPr lang="en-US" smtClean="0"/>
              <a:t>5/13/20</a:t>
            </a:fld>
            <a:endParaRPr lang="en-US"/>
          </a:p>
        </p:txBody>
      </p:sp>
      <p:sp>
        <p:nvSpPr>
          <p:cNvPr id="12" name="Footer Placeholder 11">
            <a:extLst>
              <a:ext uri="{FF2B5EF4-FFF2-40B4-BE49-F238E27FC236}">
                <a16:creationId xmlns:a16="http://schemas.microsoft.com/office/drawing/2014/main" id="{73B80686-8B19-C84F-8A3C-52981C20D92B}"/>
              </a:ext>
            </a:extLst>
          </p:cNvPr>
          <p:cNvSpPr>
            <a:spLocks noGrp="1"/>
          </p:cNvSpPr>
          <p:nvPr>
            <p:ph type="ftr" sz="quarter" idx="11"/>
          </p:nvPr>
        </p:nvSpPr>
        <p:spPr/>
        <p:txBody>
          <a:bodyPr/>
          <a:lstStyle/>
          <a:p>
            <a:endParaRPr lang="en-US"/>
          </a:p>
        </p:txBody>
      </p:sp>
      <p:sp>
        <p:nvSpPr>
          <p:cNvPr id="14" name="Title 13">
            <a:extLst>
              <a:ext uri="{FF2B5EF4-FFF2-40B4-BE49-F238E27FC236}">
                <a16:creationId xmlns:a16="http://schemas.microsoft.com/office/drawing/2014/main" id="{411C5B4A-1478-8944-9BC9-4A7BB46DF0AD}"/>
              </a:ext>
            </a:extLst>
          </p:cNvPr>
          <p:cNvSpPr>
            <a:spLocks noGrp="1"/>
          </p:cNvSpPr>
          <p:nvPr>
            <p:ph type="title"/>
          </p:nvPr>
        </p:nvSpPr>
        <p:spPr>
          <a:xfrm>
            <a:off x="838200" y="2648671"/>
            <a:ext cx="10515600" cy="1325563"/>
          </a:xfrm>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7A6902E7-DA5D-0B47-83F0-557437F60523}"/>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314862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0C61-5B84-0244-B90D-F246A6F2B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B262E3-65E4-8B48-8B79-D763C6FC2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CF1BBF4-BECF-A141-ABCF-12913625B79F}"/>
              </a:ext>
            </a:extLst>
          </p:cNvPr>
          <p:cNvSpPr>
            <a:spLocks noGrp="1"/>
          </p:cNvSpPr>
          <p:nvPr>
            <p:ph type="dt" sz="half" idx="10"/>
          </p:nvPr>
        </p:nvSpPr>
        <p:spPr/>
        <p:txBody>
          <a:bodyPr/>
          <a:lstStyle/>
          <a:p>
            <a:fld id="{7A0C0025-297E-9A4F-964F-6D69F721AD12}" type="datetime1">
              <a:rPr lang="en-US" smtClean="0"/>
              <a:t>5/13/20</a:t>
            </a:fld>
            <a:endParaRPr lang="en-US"/>
          </a:p>
        </p:txBody>
      </p:sp>
      <p:sp>
        <p:nvSpPr>
          <p:cNvPr id="5" name="Footer Placeholder 4">
            <a:extLst>
              <a:ext uri="{FF2B5EF4-FFF2-40B4-BE49-F238E27FC236}">
                <a16:creationId xmlns:a16="http://schemas.microsoft.com/office/drawing/2014/main" id="{BDD0AD05-923F-014B-874D-E3E9700B985F}"/>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BAE1354D-101B-E544-A9CF-D8B374C2E41E}"/>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206562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D23DD-93ED-BC41-939F-3B5251D60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D857F1-DD40-F84D-B507-A18640F992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45DB4E-BE61-4244-83CE-68652976B6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934CFC-44B8-D446-B07C-15C2DA5D5EA5}"/>
              </a:ext>
            </a:extLst>
          </p:cNvPr>
          <p:cNvSpPr>
            <a:spLocks noGrp="1"/>
          </p:cNvSpPr>
          <p:nvPr>
            <p:ph type="dt" sz="half" idx="10"/>
          </p:nvPr>
        </p:nvSpPr>
        <p:spPr/>
        <p:txBody>
          <a:bodyPr/>
          <a:lstStyle/>
          <a:p>
            <a:fld id="{EAE01F76-BD18-A348-91A6-ED19FA988518}" type="datetime1">
              <a:rPr lang="en-US" smtClean="0"/>
              <a:t>5/13/20</a:t>
            </a:fld>
            <a:endParaRPr lang="en-US"/>
          </a:p>
        </p:txBody>
      </p:sp>
      <p:sp>
        <p:nvSpPr>
          <p:cNvPr id="6" name="Footer Placeholder 5">
            <a:extLst>
              <a:ext uri="{FF2B5EF4-FFF2-40B4-BE49-F238E27FC236}">
                <a16:creationId xmlns:a16="http://schemas.microsoft.com/office/drawing/2014/main" id="{009F5917-096A-6E4C-A9CC-42C7DFD11540}"/>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27346816-B6DE-A146-A441-20E8F2A2DA6E}"/>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2741578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6B91-F298-2942-93AA-3FD6EA3A6E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C01E2F-E19F-784A-A832-08BE8D5EF7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4317F7-04D5-1946-9BF0-E481F39BBE0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66D8E-663E-5048-9DB4-033AF74D9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FF7567-5D97-4B48-B9D4-DF91A2A862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471A7A-B1F5-8D4E-B39A-31AF4B9861F5}"/>
              </a:ext>
            </a:extLst>
          </p:cNvPr>
          <p:cNvSpPr>
            <a:spLocks noGrp="1"/>
          </p:cNvSpPr>
          <p:nvPr>
            <p:ph type="dt" sz="half" idx="10"/>
          </p:nvPr>
        </p:nvSpPr>
        <p:spPr/>
        <p:txBody>
          <a:bodyPr/>
          <a:lstStyle/>
          <a:p>
            <a:fld id="{DFE35E9E-35A3-4340-8054-3B3A46E6EC07}" type="datetime1">
              <a:rPr lang="en-US" smtClean="0"/>
              <a:t>5/13/20</a:t>
            </a:fld>
            <a:endParaRPr lang="en-US"/>
          </a:p>
        </p:txBody>
      </p:sp>
      <p:sp>
        <p:nvSpPr>
          <p:cNvPr id="8" name="Footer Placeholder 7">
            <a:extLst>
              <a:ext uri="{FF2B5EF4-FFF2-40B4-BE49-F238E27FC236}">
                <a16:creationId xmlns:a16="http://schemas.microsoft.com/office/drawing/2014/main" id="{CEF5DB55-1DEA-D04C-B00D-6E81963123DE}"/>
              </a:ext>
            </a:extLst>
          </p:cNvPr>
          <p:cNvSpPr>
            <a:spLocks noGrp="1"/>
          </p:cNvSpPr>
          <p:nvPr>
            <p:ph type="ftr" sz="quarter" idx="11"/>
          </p:nvPr>
        </p:nvSpPr>
        <p:spPr/>
        <p:txBody>
          <a:bodyPr/>
          <a:lstStyle/>
          <a:p>
            <a:endParaRPr lang="en-US"/>
          </a:p>
        </p:txBody>
      </p:sp>
      <p:sp>
        <p:nvSpPr>
          <p:cNvPr id="11" name="Slide Number Placeholder 5">
            <a:extLst>
              <a:ext uri="{FF2B5EF4-FFF2-40B4-BE49-F238E27FC236}">
                <a16:creationId xmlns:a16="http://schemas.microsoft.com/office/drawing/2014/main" id="{0D30B5A6-C1AA-3148-B082-12254D45B09E}"/>
              </a:ext>
            </a:extLst>
          </p:cNvPr>
          <p:cNvSpPr>
            <a:spLocks noGrp="1"/>
          </p:cNvSpPr>
          <p:nvPr>
            <p:ph type="sldNum" sz="quarter" idx="12"/>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776402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DB596-3CFC-6E41-9282-28F24DB06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02F7B8-D1B4-ED4A-BFFD-E008339A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ADB3B2-CC5D-3F49-B021-4E8B34727C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C4B5F-62B4-EF46-B6BD-1236559E5D0D}" type="datetime1">
              <a:rPr lang="en-US" smtClean="0"/>
              <a:t>5/13/20</a:t>
            </a:fld>
            <a:endParaRPr lang="en-US"/>
          </a:p>
        </p:txBody>
      </p:sp>
      <p:sp>
        <p:nvSpPr>
          <p:cNvPr id="5" name="Footer Placeholder 4">
            <a:extLst>
              <a:ext uri="{FF2B5EF4-FFF2-40B4-BE49-F238E27FC236}">
                <a16:creationId xmlns:a16="http://schemas.microsoft.com/office/drawing/2014/main" id="{A97E4B53-A06E-FF4A-8B58-E7967E2CDA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5">
            <a:extLst>
              <a:ext uri="{FF2B5EF4-FFF2-40B4-BE49-F238E27FC236}">
                <a16:creationId xmlns:a16="http://schemas.microsoft.com/office/drawing/2014/main" id="{0CC38946-B2B8-8445-A1A7-8C9FBE5E5988}"/>
              </a:ext>
            </a:extLst>
          </p:cNvPr>
          <p:cNvSpPr>
            <a:spLocks noGrp="1"/>
          </p:cNvSpPr>
          <p:nvPr>
            <p:ph type="sldNum" sz="quarter" idx="4"/>
          </p:nvPr>
        </p:nvSpPr>
        <p:spPr>
          <a:xfrm>
            <a:off x="8610600" y="6356350"/>
            <a:ext cx="2743200" cy="365125"/>
          </a:xfrm>
          <a:prstGeom prst="rect">
            <a:avLst/>
          </a:prstGeom>
        </p:spPr>
        <p:txBody>
          <a:bodyPr/>
          <a:lstStyle>
            <a:lvl1pPr algn="r">
              <a:defRPr lang="en-US" sz="1200" kern="1200" dirty="0" smtClean="0">
                <a:solidFill>
                  <a:schemeClr val="tx1">
                    <a:tint val="75000"/>
                  </a:schemeClr>
                </a:solidFill>
                <a:latin typeface="+mn-lt"/>
                <a:ea typeface="+mn-ea"/>
                <a:cs typeface="+mn-cs"/>
              </a:defRPr>
            </a:lvl1pPr>
          </a:lstStyle>
          <a:p>
            <a:r>
              <a:rPr lang="en-US" dirty="0"/>
              <a:t>&lt;#&gt;</a:t>
            </a:r>
          </a:p>
        </p:txBody>
      </p:sp>
    </p:spTree>
    <p:extLst>
      <p:ext uri="{BB962C8B-B14F-4D97-AF65-F5344CB8AC3E}">
        <p14:creationId xmlns:p14="http://schemas.microsoft.com/office/powerpoint/2010/main" val="493279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63"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0.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emf"/><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7.png"/><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 descr="图片包含 户外, 天空, 树, 水&#10;&#10;已生成极高可信度的说明">
            <a:extLst>
              <a:ext uri="{FF2B5EF4-FFF2-40B4-BE49-F238E27FC236}">
                <a16:creationId xmlns:a16="http://schemas.microsoft.com/office/drawing/2014/main" id="{681F5011-3F94-6947-A1FA-11F1F62F88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8493" cy="6858001"/>
          </a:xfrm>
          <a:prstGeom prst="rect">
            <a:avLst/>
          </a:prstGeom>
        </p:spPr>
      </p:pic>
      <p:sp>
        <p:nvSpPr>
          <p:cNvPr id="13" name="任意多边形 107">
            <a:extLst>
              <a:ext uri="{FF2B5EF4-FFF2-40B4-BE49-F238E27FC236}">
                <a16:creationId xmlns:a16="http://schemas.microsoft.com/office/drawing/2014/main" id="{F54669D1-38ED-2D40-9D2E-F48CE4702FE7}"/>
              </a:ext>
            </a:extLst>
          </p:cNvPr>
          <p:cNvSpPr/>
          <p:nvPr/>
        </p:nvSpPr>
        <p:spPr>
          <a:xfrm>
            <a:off x="-1" y="-1090"/>
            <a:ext cx="8548777" cy="6858000"/>
          </a:xfrm>
          <a:custGeom>
            <a:avLst/>
            <a:gdLst>
              <a:gd name="connsiteX0" fmla="*/ 0 w 7899400"/>
              <a:gd name="connsiteY0" fmla="*/ 0 h 6858000"/>
              <a:gd name="connsiteX1" fmla="*/ 3409947 w 7899400"/>
              <a:gd name="connsiteY1" fmla="*/ 0 h 6858000"/>
              <a:gd name="connsiteX2" fmla="*/ 7899400 w 7899400"/>
              <a:gd name="connsiteY2" fmla="*/ 6858000 h 6858000"/>
              <a:gd name="connsiteX3" fmla="*/ 0 w 7899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99400" h="6858000">
                <a:moveTo>
                  <a:pt x="0" y="0"/>
                </a:moveTo>
                <a:lnTo>
                  <a:pt x="3409947" y="0"/>
                </a:lnTo>
                <a:lnTo>
                  <a:pt x="7899400" y="6858000"/>
                </a:lnTo>
                <a:lnTo>
                  <a:pt x="0" y="6858000"/>
                </a:lnTo>
                <a:close/>
              </a:path>
            </a:pathLst>
          </a:cu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等线" panose="020F0502020204030204"/>
              <a:ea typeface="等线" panose="02010600030101010101" pitchFamily="2" charset="-122"/>
            </a:endParaRPr>
          </a:p>
        </p:txBody>
      </p:sp>
      <p:sp>
        <p:nvSpPr>
          <p:cNvPr id="5" name="Rectangle 4">
            <a:extLst>
              <a:ext uri="{FF2B5EF4-FFF2-40B4-BE49-F238E27FC236}">
                <a16:creationId xmlns:a16="http://schemas.microsoft.com/office/drawing/2014/main" id="{D5A05202-B044-CF4D-9AEB-44DD317656B5}"/>
              </a:ext>
            </a:extLst>
          </p:cNvPr>
          <p:cNvSpPr/>
          <p:nvPr/>
        </p:nvSpPr>
        <p:spPr>
          <a:xfrm>
            <a:off x="-1" y="247415"/>
            <a:ext cx="5538159" cy="148994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6DD1-02EE-BD4F-9BAC-0C9335D8E912}"/>
              </a:ext>
            </a:extLst>
          </p:cNvPr>
          <p:cNvSpPr>
            <a:spLocks noGrp="1"/>
          </p:cNvSpPr>
          <p:nvPr>
            <p:ph type="ctrTitle"/>
          </p:nvPr>
        </p:nvSpPr>
        <p:spPr>
          <a:xfrm>
            <a:off x="31187" y="3360083"/>
            <a:ext cx="6082069" cy="1608181"/>
          </a:xfrm>
        </p:spPr>
        <p:txBody>
          <a:bodyPr>
            <a:normAutofit/>
          </a:bodyPr>
          <a:lstStyle/>
          <a:p>
            <a:r>
              <a:rPr lang="zh-CN" altLang="en-US" sz="3400" b="1" dirty="0">
                <a:solidFill>
                  <a:schemeClr val="bg1"/>
                </a:solidFill>
                <a:latin typeface="Microsoft YaHei" panose="020B0503020204020204" pitchFamily="34" charset="-122"/>
                <a:ea typeface="Microsoft YaHei" panose="020B0503020204020204" pitchFamily="34" charset="-122"/>
                <a:cs typeface="Kailasa" panose="02000500000000020004" pitchFamily="2" charset="0"/>
              </a:rPr>
              <a:t>面向复杂场景理解的视觉内容</a:t>
            </a:r>
            <a:br>
              <a:rPr lang="en-US" altLang="zh-CN" sz="3400" b="1" dirty="0">
                <a:solidFill>
                  <a:schemeClr val="bg1"/>
                </a:solidFill>
                <a:latin typeface="Microsoft YaHei" panose="020B0503020204020204" pitchFamily="34" charset="-122"/>
                <a:ea typeface="Microsoft YaHei" panose="020B0503020204020204" pitchFamily="34" charset="-122"/>
                <a:cs typeface="Kailasa" panose="02000500000000020004" pitchFamily="2" charset="0"/>
              </a:rPr>
            </a:br>
            <a:r>
              <a:rPr lang="zh-CN" altLang="en-US" sz="3400" b="1" dirty="0">
                <a:solidFill>
                  <a:schemeClr val="bg1"/>
                </a:solidFill>
                <a:latin typeface="Microsoft YaHei" panose="020B0503020204020204" pitchFamily="34" charset="-122"/>
                <a:ea typeface="Microsoft YaHei" panose="020B0503020204020204" pitchFamily="34" charset="-122"/>
                <a:cs typeface="Kailasa" panose="02000500000000020004" pitchFamily="2" charset="0"/>
              </a:rPr>
              <a:t>识别、检测与推理方法研究</a:t>
            </a:r>
            <a:br>
              <a:rPr lang="en-US" altLang="zh-CN" sz="3600" b="1" dirty="0">
                <a:solidFill>
                  <a:schemeClr val="bg1"/>
                </a:solidFill>
                <a:latin typeface="Kai" pitchFamily="2" charset="-122"/>
                <a:ea typeface="Kai" pitchFamily="2" charset="-122"/>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Visual Recognition, Detection, and Reasoning for </a:t>
            </a:r>
            <a:br>
              <a:rPr lang="en-US" sz="1800" b="1" dirty="0">
                <a:solidFill>
                  <a:schemeClr val="bg1"/>
                </a:solidFill>
                <a:latin typeface="Arial" panose="020B0604020202020204" pitchFamily="34" charset="0"/>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Complex Visual Scene Understanding</a:t>
            </a:r>
            <a:endParaRPr lang="en-US" sz="1800" dirty="0">
              <a:latin typeface="Kai" pitchFamily="2" charset="-122"/>
              <a:ea typeface="Kai" pitchFamily="2" charset="-122"/>
            </a:endParaRPr>
          </a:p>
        </p:txBody>
      </p:sp>
      <p:sp>
        <p:nvSpPr>
          <p:cNvPr id="8" name="TextBox 7">
            <a:extLst>
              <a:ext uri="{FF2B5EF4-FFF2-40B4-BE49-F238E27FC236}">
                <a16:creationId xmlns:a16="http://schemas.microsoft.com/office/drawing/2014/main" id="{89C70A29-6802-BF46-B4CC-511D5746D328}"/>
              </a:ext>
            </a:extLst>
          </p:cNvPr>
          <p:cNvSpPr txBox="1"/>
          <p:nvPr/>
        </p:nvSpPr>
        <p:spPr>
          <a:xfrm>
            <a:off x="195081" y="576889"/>
            <a:ext cx="5136044" cy="830997"/>
          </a:xfrm>
          <a:prstGeom prst="rect">
            <a:avLst/>
          </a:prstGeom>
          <a:noFill/>
        </p:spPr>
        <p:txBody>
          <a:bodyPr wrap="square" rtlCol="0">
            <a:spAutoFit/>
          </a:bodyPr>
          <a:lstStyle/>
          <a:p>
            <a:r>
              <a:rPr lang="zh-CN" altLang="en-US" sz="4800" dirty="0">
                <a:solidFill>
                  <a:schemeClr val="bg1"/>
                </a:solidFill>
                <a:latin typeface="Kai" pitchFamily="2" charset="-122"/>
                <a:ea typeface="Kai" pitchFamily="2" charset="-122"/>
              </a:rPr>
              <a:t>博士学位论文答辩</a:t>
            </a:r>
            <a:endParaRPr lang="en-US" sz="4800" dirty="0">
              <a:solidFill>
                <a:schemeClr val="bg1"/>
              </a:solidFill>
              <a:latin typeface="Kai" pitchFamily="2" charset="-122"/>
              <a:ea typeface="Kai" pitchFamily="2" charset="-122"/>
            </a:endParaRPr>
          </a:p>
        </p:txBody>
      </p:sp>
      <p:pic>
        <p:nvPicPr>
          <p:cNvPr id="11" name="Picture 10">
            <a:extLst>
              <a:ext uri="{FF2B5EF4-FFF2-40B4-BE49-F238E27FC236}">
                <a16:creationId xmlns:a16="http://schemas.microsoft.com/office/drawing/2014/main" id="{76F8FA5F-95D4-6849-B52F-C5FF208C4DE3}"/>
              </a:ext>
            </a:extLst>
          </p:cNvPr>
          <p:cNvPicPr>
            <a:picLocks noChangeAspect="1"/>
          </p:cNvPicPr>
          <p:nvPr/>
        </p:nvPicPr>
        <p:blipFill>
          <a:blip r:embed="rId4">
            <a:grayscl/>
          </a:blip>
          <a:stretch>
            <a:fillRect/>
          </a:stretch>
        </p:blipFill>
        <p:spPr>
          <a:xfrm>
            <a:off x="10351699" y="124718"/>
            <a:ext cx="1736474" cy="1736474"/>
          </a:xfrm>
          <a:prstGeom prst="rect">
            <a:avLst/>
          </a:prstGeom>
        </p:spPr>
      </p:pic>
      <p:grpSp>
        <p:nvGrpSpPr>
          <p:cNvPr id="16" name="组合 111">
            <a:extLst>
              <a:ext uri="{FF2B5EF4-FFF2-40B4-BE49-F238E27FC236}">
                <a16:creationId xmlns:a16="http://schemas.microsoft.com/office/drawing/2014/main" id="{0F87EBB7-4162-F441-911E-8C5ABE1925CB}"/>
              </a:ext>
            </a:extLst>
          </p:cNvPr>
          <p:cNvGrpSpPr/>
          <p:nvPr/>
        </p:nvGrpSpPr>
        <p:grpSpPr>
          <a:xfrm>
            <a:off x="591684" y="5531504"/>
            <a:ext cx="2211912" cy="459787"/>
            <a:chOff x="3931035" y="5850758"/>
            <a:chExt cx="1746249" cy="311464"/>
          </a:xfrm>
        </p:grpSpPr>
        <p:sp>
          <p:nvSpPr>
            <p:cNvPr id="17" name="文本框 112">
              <a:extLst>
                <a:ext uri="{FF2B5EF4-FFF2-40B4-BE49-F238E27FC236}">
                  <a16:creationId xmlns:a16="http://schemas.microsoft.com/office/drawing/2014/main" id="{27515E3D-C0E5-C440-A06C-DD2F7A298029}"/>
                </a:ext>
              </a:extLst>
            </p:cNvPr>
            <p:cNvSpPr txBox="1"/>
            <p:nvPr/>
          </p:nvSpPr>
          <p:spPr>
            <a:xfrm>
              <a:off x="4307352" y="5850758"/>
              <a:ext cx="1369932" cy="311464"/>
            </a:xfrm>
            <a:prstGeom prst="rect">
              <a:avLst/>
            </a:prstGeom>
            <a:noFill/>
          </p:spPr>
          <p:txBody>
            <a:bodyPr wrap="square" rtlCol="0">
              <a:spAutoFit/>
            </a:bodyPr>
            <a:lstStyle/>
            <a:p>
              <a:pPr defTabSz="914377">
                <a:defRPr/>
              </a:pPr>
              <a:r>
                <a:rPr lang="zh-CN" altLang="en-US" sz="2400" dirty="0">
                  <a:solidFill>
                    <a:srgbClr val="FFFFFF"/>
                  </a:solidFill>
                  <a:latin typeface="微软雅黑" panose="020B0503020204020204" pitchFamily="34" charset="-122"/>
                  <a:ea typeface="微软雅黑" panose="020B0503020204020204" pitchFamily="34" charset="-122"/>
                </a:rPr>
                <a:t>姓名：陈隆</a:t>
              </a:r>
            </a:p>
          </p:txBody>
        </p:sp>
        <p:sp>
          <p:nvSpPr>
            <p:cNvPr id="18" name="Freeform 33">
              <a:extLst>
                <a:ext uri="{FF2B5EF4-FFF2-40B4-BE49-F238E27FC236}">
                  <a16:creationId xmlns:a16="http://schemas.microsoft.com/office/drawing/2014/main" id="{54648663-E6A3-BC43-A525-F5B4296EE894}"/>
                </a:ext>
              </a:extLst>
            </p:cNvPr>
            <p:cNvSpPr>
              <a:spLocks noEditPoints="1"/>
            </p:cNvSpPr>
            <p:nvPr/>
          </p:nvSpPr>
          <p:spPr bwMode="auto">
            <a:xfrm>
              <a:off x="3931035" y="5862868"/>
              <a:ext cx="227594" cy="299354"/>
            </a:xfrm>
            <a:custGeom>
              <a:avLst/>
              <a:gdLst>
                <a:gd name="T0" fmla="*/ 61057785 w 742"/>
                <a:gd name="T1" fmla="*/ 22927673 h 975"/>
                <a:gd name="T2" fmla="*/ 60958741 w 742"/>
                <a:gd name="T3" fmla="*/ 24912858 h 975"/>
                <a:gd name="T4" fmla="*/ 61255243 w 742"/>
                <a:gd name="T5" fmla="*/ 26997192 h 975"/>
                <a:gd name="T6" fmla="*/ 57698473 w 742"/>
                <a:gd name="T7" fmla="*/ 35235379 h 975"/>
                <a:gd name="T8" fmla="*/ 58982897 w 742"/>
                <a:gd name="T9" fmla="*/ 26103906 h 975"/>
                <a:gd name="T10" fmla="*/ 58785439 w 742"/>
                <a:gd name="T11" fmla="*/ 23820959 h 975"/>
                <a:gd name="T12" fmla="*/ 59279400 w 742"/>
                <a:gd name="T13" fmla="*/ 22431613 h 975"/>
                <a:gd name="T14" fmla="*/ 59872090 w 742"/>
                <a:gd name="T15" fmla="*/ 9230622 h 975"/>
                <a:gd name="T16" fmla="*/ 60662553 w 742"/>
                <a:gd name="T17" fmla="*/ 11314956 h 975"/>
                <a:gd name="T18" fmla="*/ 66985630 w 742"/>
                <a:gd name="T19" fmla="*/ 16575522 h 975"/>
                <a:gd name="T20" fmla="*/ 60662553 w 742"/>
                <a:gd name="T21" fmla="*/ 22431613 h 975"/>
                <a:gd name="T22" fmla="*/ 41890780 w 742"/>
                <a:gd name="T23" fmla="*/ 396911 h 975"/>
                <a:gd name="T24" fmla="*/ 58587666 w 742"/>
                <a:gd name="T25" fmla="*/ 10024759 h 975"/>
                <a:gd name="T26" fmla="*/ 50881435 w 742"/>
                <a:gd name="T27" fmla="*/ 18362094 h 975"/>
                <a:gd name="T28" fmla="*/ 21439351 w 742"/>
                <a:gd name="T29" fmla="*/ 23225435 h 975"/>
                <a:gd name="T30" fmla="*/ 30430006 w 742"/>
                <a:gd name="T31" fmla="*/ 9726997 h 975"/>
                <a:gd name="T32" fmla="*/ 48115128 w 742"/>
                <a:gd name="T33" fmla="*/ 11513569 h 975"/>
                <a:gd name="T34" fmla="*/ 29837316 w 742"/>
                <a:gd name="T35" fmla="*/ 8932860 h 975"/>
                <a:gd name="T36" fmla="*/ 5631658 w 742"/>
                <a:gd name="T37" fmla="*/ 6352151 h 975"/>
                <a:gd name="T38" fmla="*/ 26181816 w 742"/>
                <a:gd name="T39" fmla="*/ 29379288 h 975"/>
                <a:gd name="T40" fmla="*/ 44953589 w 742"/>
                <a:gd name="T41" fmla="*/ 25706995 h 975"/>
                <a:gd name="T42" fmla="*/ 46830704 w 742"/>
                <a:gd name="T43" fmla="*/ 26898043 h 975"/>
                <a:gd name="T44" fmla="*/ 47324665 w 742"/>
                <a:gd name="T45" fmla="*/ 31165860 h 975"/>
                <a:gd name="T46" fmla="*/ 48510359 w 742"/>
                <a:gd name="T47" fmla="*/ 30967562 h 975"/>
                <a:gd name="T48" fmla="*/ 51078893 w 742"/>
                <a:gd name="T49" fmla="*/ 35433992 h 975"/>
                <a:gd name="T50" fmla="*/ 48115128 w 742"/>
                <a:gd name="T51" fmla="*/ 41488380 h 975"/>
                <a:gd name="T52" fmla="*/ 32900125 w 742"/>
                <a:gd name="T53" fmla="*/ 51810901 h 975"/>
                <a:gd name="T54" fmla="*/ 24798348 w 742"/>
                <a:gd name="T55" fmla="*/ 41091469 h 975"/>
                <a:gd name="T56" fmla="*/ 23612968 w 742"/>
                <a:gd name="T57" fmla="*/ 29776514 h 975"/>
                <a:gd name="T58" fmla="*/ 25984043 w 742"/>
                <a:gd name="T59" fmla="*/ 31860848 h 975"/>
                <a:gd name="T60" fmla="*/ 52066815 w 742"/>
                <a:gd name="T61" fmla="*/ 24615096 h 975"/>
                <a:gd name="T62" fmla="*/ 53351240 w 742"/>
                <a:gd name="T63" fmla="*/ 35731754 h 975"/>
                <a:gd name="T64" fmla="*/ 41693007 w 742"/>
                <a:gd name="T65" fmla="*/ 53796086 h 975"/>
                <a:gd name="T66" fmla="*/ 23217736 w 742"/>
                <a:gd name="T67" fmla="*/ 43175803 h 975"/>
                <a:gd name="T68" fmla="*/ 21142849 w 742"/>
                <a:gd name="T69" fmla="*/ 28585466 h 975"/>
                <a:gd name="T70" fmla="*/ 52066815 w 742"/>
                <a:gd name="T71" fmla="*/ 24615096 h 975"/>
                <a:gd name="T72" fmla="*/ 3853273 w 742"/>
                <a:gd name="T73" fmla="*/ 66004327 h 975"/>
                <a:gd name="T74" fmla="*/ 33394086 w 742"/>
                <a:gd name="T75" fmla="*/ 71364043 h 975"/>
                <a:gd name="T76" fmla="*/ 31615701 w 742"/>
                <a:gd name="T77" fmla="*/ 59056653 h 975"/>
                <a:gd name="T78" fmla="*/ 41890780 w 742"/>
                <a:gd name="T79" fmla="*/ 57170617 h 975"/>
                <a:gd name="T80" fmla="*/ 39124473 w 742"/>
                <a:gd name="T81" fmla="*/ 63919993 h 975"/>
                <a:gd name="T82" fmla="*/ 48609089 w 742"/>
                <a:gd name="T83" fmla="*/ 54887670 h 975"/>
                <a:gd name="T84" fmla="*/ 73308708 w 742"/>
                <a:gd name="T85" fmla="*/ 72455942 h 9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2" h="975">
                  <a:moveTo>
                    <a:pt x="614" y="226"/>
                  </a:moveTo>
                  <a:cubicBezTo>
                    <a:pt x="617" y="226"/>
                    <a:pt x="618" y="228"/>
                    <a:pt x="618" y="231"/>
                  </a:cubicBezTo>
                  <a:lnTo>
                    <a:pt x="619" y="241"/>
                  </a:lnTo>
                  <a:cubicBezTo>
                    <a:pt x="619" y="247"/>
                    <a:pt x="616" y="247"/>
                    <a:pt x="617" y="251"/>
                  </a:cubicBezTo>
                  <a:lnTo>
                    <a:pt x="617" y="263"/>
                  </a:lnTo>
                  <a:cubicBezTo>
                    <a:pt x="617" y="267"/>
                    <a:pt x="620" y="268"/>
                    <a:pt x="620" y="272"/>
                  </a:cubicBezTo>
                  <a:lnTo>
                    <a:pt x="630" y="355"/>
                  </a:lnTo>
                  <a:cubicBezTo>
                    <a:pt x="625" y="365"/>
                    <a:pt x="589" y="365"/>
                    <a:pt x="584" y="355"/>
                  </a:cubicBezTo>
                  <a:lnTo>
                    <a:pt x="594" y="272"/>
                  </a:lnTo>
                  <a:cubicBezTo>
                    <a:pt x="594" y="268"/>
                    <a:pt x="596" y="266"/>
                    <a:pt x="597" y="263"/>
                  </a:cubicBezTo>
                  <a:lnTo>
                    <a:pt x="597" y="251"/>
                  </a:lnTo>
                  <a:cubicBezTo>
                    <a:pt x="597" y="247"/>
                    <a:pt x="595" y="246"/>
                    <a:pt x="595" y="240"/>
                  </a:cubicBezTo>
                  <a:lnTo>
                    <a:pt x="596" y="231"/>
                  </a:lnTo>
                  <a:cubicBezTo>
                    <a:pt x="596" y="228"/>
                    <a:pt x="597" y="226"/>
                    <a:pt x="600" y="226"/>
                  </a:cubicBezTo>
                  <a:lnTo>
                    <a:pt x="600" y="93"/>
                  </a:lnTo>
                  <a:lnTo>
                    <a:pt x="606" y="93"/>
                  </a:lnTo>
                  <a:cubicBezTo>
                    <a:pt x="610" y="93"/>
                    <a:pt x="614" y="96"/>
                    <a:pt x="614" y="100"/>
                  </a:cubicBezTo>
                  <a:lnTo>
                    <a:pt x="614" y="114"/>
                  </a:lnTo>
                  <a:lnTo>
                    <a:pt x="680" y="157"/>
                  </a:lnTo>
                  <a:cubicBezTo>
                    <a:pt x="685" y="160"/>
                    <a:pt x="684" y="166"/>
                    <a:pt x="678" y="167"/>
                  </a:cubicBezTo>
                  <a:lnTo>
                    <a:pt x="614" y="174"/>
                  </a:lnTo>
                  <a:lnTo>
                    <a:pt x="614" y="226"/>
                  </a:lnTo>
                  <a:close/>
                  <a:moveTo>
                    <a:pt x="60" y="54"/>
                  </a:moveTo>
                  <a:lnTo>
                    <a:pt x="424" y="4"/>
                  </a:lnTo>
                  <a:cubicBezTo>
                    <a:pt x="439" y="2"/>
                    <a:pt x="444" y="0"/>
                    <a:pt x="459" y="10"/>
                  </a:cubicBezTo>
                  <a:lnTo>
                    <a:pt x="593" y="101"/>
                  </a:lnTo>
                  <a:lnTo>
                    <a:pt x="593" y="177"/>
                  </a:lnTo>
                  <a:lnTo>
                    <a:pt x="515" y="185"/>
                  </a:lnTo>
                  <a:lnTo>
                    <a:pt x="526" y="234"/>
                  </a:lnTo>
                  <a:cubicBezTo>
                    <a:pt x="424" y="210"/>
                    <a:pt x="319" y="210"/>
                    <a:pt x="217" y="234"/>
                  </a:cubicBezTo>
                  <a:lnTo>
                    <a:pt x="237" y="144"/>
                  </a:lnTo>
                  <a:cubicBezTo>
                    <a:pt x="245" y="112"/>
                    <a:pt x="275" y="103"/>
                    <a:pt x="308" y="98"/>
                  </a:cubicBezTo>
                  <a:cubicBezTo>
                    <a:pt x="350" y="93"/>
                    <a:pt x="393" y="93"/>
                    <a:pt x="435" y="98"/>
                  </a:cubicBezTo>
                  <a:cubicBezTo>
                    <a:pt x="455" y="101"/>
                    <a:pt x="474" y="106"/>
                    <a:pt x="487" y="116"/>
                  </a:cubicBezTo>
                  <a:cubicBezTo>
                    <a:pt x="471" y="99"/>
                    <a:pt x="455" y="94"/>
                    <a:pt x="426" y="91"/>
                  </a:cubicBezTo>
                  <a:cubicBezTo>
                    <a:pt x="382" y="85"/>
                    <a:pt x="347" y="84"/>
                    <a:pt x="302" y="90"/>
                  </a:cubicBezTo>
                  <a:cubicBezTo>
                    <a:pt x="236" y="98"/>
                    <a:pt x="228" y="123"/>
                    <a:pt x="217" y="168"/>
                  </a:cubicBezTo>
                  <a:lnTo>
                    <a:pt x="57" y="64"/>
                  </a:lnTo>
                  <a:cubicBezTo>
                    <a:pt x="51" y="60"/>
                    <a:pt x="52" y="55"/>
                    <a:pt x="60" y="54"/>
                  </a:cubicBezTo>
                  <a:close/>
                  <a:moveTo>
                    <a:pt x="265" y="296"/>
                  </a:moveTo>
                  <a:cubicBezTo>
                    <a:pt x="265" y="284"/>
                    <a:pt x="269" y="284"/>
                    <a:pt x="279" y="287"/>
                  </a:cubicBezTo>
                  <a:cubicBezTo>
                    <a:pt x="306" y="294"/>
                    <a:pt x="427" y="272"/>
                    <a:pt x="455" y="259"/>
                  </a:cubicBezTo>
                  <a:cubicBezTo>
                    <a:pt x="460" y="257"/>
                    <a:pt x="465" y="255"/>
                    <a:pt x="469" y="261"/>
                  </a:cubicBezTo>
                  <a:cubicBezTo>
                    <a:pt x="472" y="263"/>
                    <a:pt x="473" y="267"/>
                    <a:pt x="474" y="271"/>
                  </a:cubicBezTo>
                  <a:cubicBezTo>
                    <a:pt x="477" y="282"/>
                    <a:pt x="477" y="297"/>
                    <a:pt x="478" y="308"/>
                  </a:cubicBezTo>
                  <a:cubicBezTo>
                    <a:pt x="478" y="310"/>
                    <a:pt x="479" y="313"/>
                    <a:pt x="479" y="314"/>
                  </a:cubicBezTo>
                  <a:cubicBezTo>
                    <a:pt x="480" y="322"/>
                    <a:pt x="482" y="323"/>
                    <a:pt x="485" y="321"/>
                  </a:cubicBezTo>
                  <a:cubicBezTo>
                    <a:pt x="488" y="319"/>
                    <a:pt x="489" y="316"/>
                    <a:pt x="491" y="312"/>
                  </a:cubicBezTo>
                  <a:cubicBezTo>
                    <a:pt x="495" y="304"/>
                    <a:pt x="499" y="300"/>
                    <a:pt x="504" y="300"/>
                  </a:cubicBezTo>
                  <a:cubicBezTo>
                    <a:pt x="514" y="300"/>
                    <a:pt x="520" y="325"/>
                    <a:pt x="517" y="357"/>
                  </a:cubicBezTo>
                  <a:cubicBezTo>
                    <a:pt x="513" y="389"/>
                    <a:pt x="502" y="414"/>
                    <a:pt x="492" y="414"/>
                  </a:cubicBezTo>
                  <a:cubicBezTo>
                    <a:pt x="489" y="414"/>
                    <a:pt x="488" y="415"/>
                    <a:pt x="487" y="418"/>
                  </a:cubicBezTo>
                  <a:cubicBezTo>
                    <a:pt x="478" y="463"/>
                    <a:pt x="448" y="501"/>
                    <a:pt x="413" y="521"/>
                  </a:cubicBezTo>
                  <a:cubicBezTo>
                    <a:pt x="383" y="538"/>
                    <a:pt x="365" y="538"/>
                    <a:pt x="333" y="522"/>
                  </a:cubicBezTo>
                  <a:cubicBezTo>
                    <a:pt x="296" y="504"/>
                    <a:pt x="265" y="464"/>
                    <a:pt x="256" y="418"/>
                  </a:cubicBezTo>
                  <a:cubicBezTo>
                    <a:pt x="255" y="415"/>
                    <a:pt x="254" y="414"/>
                    <a:pt x="251" y="414"/>
                  </a:cubicBezTo>
                  <a:cubicBezTo>
                    <a:pt x="241" y="414"/>
                    <a:pt x="230" y="389"/>
                    <a:pt x="226" y="357"/>
                  </a:cubicBezTo>
                  <a:cubicBezTo>
                    <a:pt x="223" y="325"/>
                    <a:pt x="229" y="300"/>
                    <a:pt x="239" y="300"/>
                  </a:cubicBezTo>
                  <a:cubicBezTo>
                    <a:pt x="244" y="300"/>
                    <a:pt x="249" y="306"/>
                    <a:pt x="254" y="316"/>
                  </a:cubicBezTo>
                  <a:cubicBezTo>
                    <a:pt x="256" y="320"/>
                    <a:pt x="261" y="326"/>
                    <a:pt x="263" y="321"/>
                  </a:cubicBezTo>
                  <a:cubicBezTo>
                    <a:pt x="265" y="318"/>
                    <a:pt x="265" y="300"/>
                    <a:pt x="265" y="296"/>
                  </a:cubicBezTo>
                  <a:close/>
                  <a:moveTo>
                    <a:pt x="527" y="248"/>
                  </a:moveTo>
                  <a:cubicBezTo>
                    <a:pt x="529" y="261"/>
                    <a:pt x="529" y="275"/>
                    <a:pt x="529" y="288"/>
                  </a:cubicBezTo>
                  <a:cubicBezTo>
                    <a:pt x="542" y="306"/>
                    <a:pt x="542" y="340"/>
                    <a:pt x="540" y="360"/>
                  </a:cubicBezTo>
                  <a:cubicBezTo>
                    <a:pt x="538" y="382"/>
                    <a:pt x="530" y="422"/>
                    <a:pt x="508" y="435"/>
                  </a:cubicBezTo>
                  <a:cubicBezTo>
                    <a:pt x="498" y="478"/>
                    <a:pt x="463" y="518"/>
                    <a:pt x="422" y="542"/>
                  </a:cubicBezTo>
                  <a:cubicBezTo>
                    <a:pt x="391" y="561"/>
                    <a:pt x="356" y="563"/>
                    <a:pt x="323" y="544"/>
                  </a:cubicBezTo>
                  <a:cubicBezTo>
                    <a:pt x="281" y="521"/>
                    <a:pt x="246" y="479"/>
                    <a:pt x="235" y="435"/>
                  </a:cubicBezTo>
                  <a:cubicBezTo>
                    <a:pt x="213" y="422"/>
                    <a:pt x="205" y="382"/>
                    <a:pt x="203" y="360"/>
                  </a:cubicBezTo>
                  <a:cubicBezTo>
                    <a:pt x="201" y="340"/>
                    <a:pt x="201" y="306"/>
                    <a:pt x="214" y="288"/>
                  </a:cubicBezTo>
                  <a:cubicBezTo>
                    <a:pt x="214" y="275"/>
                    <a:pt x="214" y="262"/>
                    <a:pt x="215" y="248"/>
                  </a:cubicBezTo>
                  <a:cubicBezTo>
                    <a:pt x="318" y="224"/>
                    <a:pt x="424" y="224"/>
                    <a:pt x="527" y="248"/>
                  </a:cubicBezTo>
                  <a:close/>
                  <a:moveTo>
                    <a:pt x="0" y="730"/>
                  </a:moveTo>
                  <a:cubicBezTo>
                    <a:pt x="10" y="707"/>
                    <a:pt x="23" y="686"/>
                    <a:pt x="39" y="665"/>
                  </a:cubicBezTo>
                  <a:cubicBezTo>
                    <a:pt x="112" y="573"/>
                    <a:pt x="186" y="603"/>
                    <a:pt x="252" y="554"/>
                  </a:cubicBezTo>
                  <a:cubicBezTo>
                    <a:pt x="276" y="615"/>
                    <a:pt x="294" y="664"/>
                    <a:pt x="338" y="719"/>
                  </a:cubicBezTo>
                  <a:lnTo>
                    <a:pt x="347" y="644"/>
                  </a:lnTo>
                  <a:lnTo>
                    <a:pt x="320" y="595"/>
                  </a:lnTo>
                  <a:cubicBezTo>
                    <a:pt x="317" y="590"/>
                    <a:pt x="316" y="581"/>
                    <a:pt x="319" y="576"/>
                  </a:cubicBezTo>
                  <a:cubicBezTo>
                    <a:pt x="346" y="589"/>
                    <a:pt x="397" y="589"/>
                    <a:pt x="424" y="576"/>
                  </a:cubicBezTo>
                  <a:cubicBezTo>
                    <a:pt x="426" y="582"/>
                    <a:pt x="426" y="589"/>
                    <a:pt x="424" y="594"/>
                  </a:cubicBezTo>
                  <a:lnTo>
                    <a:pt x="396" y="644"/>
                  </a:lnTo>
                  <a:lnTo>
                    <a:pt x="405" y="719"/>
                  </a:lnTo>
                  <a:cubicBezTo>
                    <a:pt x="449" y="664"/>
                    <a:pt x="467" y="615"/>
                    <a:pt x="492" y="553"/>
                  </a:cubicBezTo>
                  <a:cubicBezTo>
                    <a:pt x="554" y="598"/>
                    <a:pt x="632" y="574"/>
                    <a:pt x="704" y="665"/>
                  </a:cubicBezTo>
                  <a:cubicBezTo>
                    <a:pt x="720" y="686"/>
                    <a:pt x="733" y="707"/>
                    <a:pt x="742" y="730"/>
                  </a:cubicBezTo>
                  <a:cubicBezTo>
                    <a:pt x="524" y="971"/>
                    <a:pt x="219" y="975"/>
                    <a:pt x="0" y="730"/>
                  </a:cubicBezTo>
                  <a:close/>
                </a:path>
              </a:pathLst>
            </a:custGeom>
            <a:solidFill>
              <a:srgbClr val="FFFFFF"/>
            </a:solidFill>
            <a:ln>
              <a:noFill/>
            </a:ln>
          </p:spPr>
          <p:txBody>
            <a:bodyPr/>
            <a:lstStyle/>
            <a:p>
              <a:pPr defTabSz="914377">
                <a:defRPr/>
              </a:pPr>
              <a:endParaRPr lang="zh-CN" altLang="en-US">
                <a:solidFill>
                  <a:prstClr val="black"/>
                </a:solidFill>
                <a:latin typeface="等线" panose="020F0502020204030204"/>
                <a:ea typeface="等线" panose="02010600030101010101" pitchFamily="2" charset="-122"/>
              </a:endParaRPr>
            </a:p>
          </p:txBody>
        </p:sp>
      </p:grpSp>
      <p:grpSp>
        <p:nvGrpSpPr>
          <p:cNvPr id="19" name="组合 114">
            <a:extLst>
              <a:ext uri="{FF2B5EF4-FFF2-40B4-BE49-F238E27FC236}">
                <a16:creationId xmlns:a16="http://schemas.microsoft.com/office/drawing/2014/main" id="{B5111D37-0CA4-654C-B8D0-EB9C9B7092E0}"/>
              </a:ext>
            </a:extLst>
          </p:cNvPr>
          <p:cNvGrpSpPr/>
          <p:nvPr/>
        </p:nvGrpSpPr>
        <p:grpSpPr>
          <a:xfrm>
            <a:off x="3215722" y="5531504"/>
            <a:ext cx="2287936" cy="461665"/>
            <a:chOff x="6619368" y="5867983"/>
            <a:chExt cx="1790780" cy="339427"/>
          </a:xfrm>
        </p:grpSpPr>
        <p:sp>
          <p:nvSpPr>
            <p:cNvPr id="20" name="文本框 115">
              <a:extLst>
                <a:ext uri="{FF2B5EF4-FFF2-40B4-BE49-F238E27FC236}">
                  <a16:creationId xmlns:a16="http://schemas.microsoft.com/office/drawing/2014/main" id="{98995AA1-0FB7-3E45-8CFB-903AA351D041}"/>
                </a:ext>
              </a:extLst>
            </p:cNvPr>
            <p:cNvSpPr txBox="1"/>
            <p:nvPr/>
          </p:nvSpPr>
          <p:spPr>
            <a:xfrm>
              <a:off x="6980886" y="5867983"/>
              <a:ext cx="1429262" cy="339427"/>
            </a:xfrm>
            <a:prstGeom prst="rect">
              <a:avLst/>
            </a:prstGeom>
            <a:noFill/>
          </p:spPr>
          <p:txBody>
            <a:bodyPr wrap="square" rtlCol="0">
              <a:spAutoFit/>
            </a:bodyPr>
            <a:lstStyle/>
            <a:p>
              <a:pPr defTabSz="914377">
                <a:defRPr/>
              </a:pPr>
              <a:r>
                <a:rPr lang="zh-CN" altLang="en-US" sz="2400" dirty="0">
                  <a:solidFill>
                    <a:srgbClr val="FFFFFF"/>
                  </a:solidFill>
                  <a:latin typeface="微软雅黑" panose="020B0503020204020204" pitchFamily="34" charset="-122"/>
                  <a:ea typeface="微软雅黑" panose="020B0503020204020204" pitchFamily="34" charset="-122"/>
                </a:rPr>
                <a:t>导师：肖俊</a:t>
              </a:r>
            </a:p>
          </p:txBody>
        </p:sp>
        <p:grpSp>
          <p:nvGrpSpPr>
            <p:cNvPr id="21" name="Group 9">
              <a:extLst>
                <a:ext uri="{FF2B5EF4-FFF2-40B4-BE49-F238E27FC236}">
                  <a16:creationId xmlns:a16="http://schemas.microsoft.com/office/drawing/2014/main" id="{04A94B4F-3DCC-EA42-8E0D-64D24BDAFAD2}"/>
                </a:ext>
              </a:extLst>
            </p:cNvPr>
            <p:cNvGrpSpPr>
              <a:grpSpLocks noChangeAspect="1"/>
            </p:cNvGrpSpPr>
            <p:nvPr/>
          </p:nvGrpSpPr>
          <p:grpSpPr bwMode="auto">
            <a:xfrm>
              <a:off x="6619368" y="5867983"/>
              <a:ext cx="256195" cy="267598"/>
              <a:chOff x="2419" y="3107"/>
              <a:chExt cx="1685" cy="1760"/>
            </a:xfrm>
            <a:solidFill>
              <a:srgbClr val="FFFFFF"/>
            </a:solidFill>
          </p:grpSpPr>
          <p:sp>
            <p:nvSpPr>
              <p:cNvPr id="22" name="Freeform 10">
                <a:extLst>
                  <a:ext uri="{FF2B5EF4-FFF2-40B4-BE49-F238E27FC236}">
                    <a16:creationId xmlns:a16="http://schemas.microsoft.com/office/drawing/2014/main" id="{3A744335-FB7C-B14B-92DA-B860538C3848}"/>
                  </a:ext>
                </a:extLst>
              </p:cNvPr>
              <p:cNvSpPr>
                <a:spLocks noEditPoints="1"/>
              </p:cNvSpPr>
              <p:nvPr/>
            </p:nvSpPr>
            <p:spPr bwMode="auto">
              <a:xfrm>
                <a:off x="2733" y="3107"/>
                <a:ext cx="1071" cy="1688"/>
              </a:xfrm>
              <a:custGeom>
                <a:avLst/>
                <a:gdLst>
                  <a:gd name="T0" fmla="*/ 1713 w 1784"/>
                  <a:gd name="T1" fmla="*/ 740 h 2818"/>
                  <a:gd name="T2" fmla="*/ 1296 w 1784"/>
                  <a:gd name="T3" fmla="*/ 167 h 2818"/>
                  <a:gd name="T4" fmla="*/ 499 w 1784"/>
                  <a:gd name="T5" fmla="*/ 215 h 2818"/>
                  <a:gd name="T6" fmla="*/ 154 w 1784"/>
                  <a:gd name="T7" fmla="*/ 442 h 2818"/>
                  <a:gd name="T8" fmla="*/ 35 w 1784"/>
                  <a:gd name="T9" fmla="*/ 1278 h 2818"/>
                  <a:gd name="T10" fmla="*/ 118 w 1784"/>
                  <a:gd name="T11" fmla="*/ 1851 h 2818"/>
                  <a:gd name="T12" fmla="*/ 475 w 1784"/>
                  <a:gd name="T13" fmla="*/ 1887 h 2818"/>
                  <a:gd name="T14" fmla="*/ 880 w 1784"/>
                  <a:gd name="T15" fmla="*/ 2042 h 2818"/>
                  <a:gd name="T16" fmla="*/ 1320 w 1784"/>
                  <a:gd name="T17" fmla="*/ 1875 h 2818"/>
                  <a:gd name="T18" fmla="*/ 1665 w 1784"/>
                  <a:gd name="T19" fmla="*/ 1839 h 2818"/>
                  <a:gd name="T20" fmla="*/ 1724 w 1784"/>
                  <a:gd name="T21" fmla="*/ 1409 h 2818"/>
                  <a:gd name="T22" fmla="*/ 1713 w 1784"/>
                  <a:gd name="T23" fmla="*/ 740 h 2818"/>
                  <a:gd name="T24" fmla="*/ 1451 w 1784"/>
                  <a:gd name="T25" fmla="*/ 1397 h 2818"/>
                  <a:gd name="T26" fmla="*/ 880 w 1784"/>
                  <a:gd name="T27" fmla="*/ 1923 h 2818"/>
                  <a:gd name="T28" fmla="*/ 250 w 1784"/>
                  <a:gd name="T29" fmla="*/ 1003 h 2818"/>
                  <a:gd name="T30" fmla="*/ 547 w 1784"/>
                  <a:gd name="T31" fmla="*/ 728 h 2818"/>
                  <a:gd name="T32" fmla="*/ 773 w 1784"/>
                  <a:gd name="T33" fmla="*/ 908 h 2818"/>
                  <a:gd name="T34" fmla="*/ 1177 w 1784"/>
                  <a:gd name="T35" fmla="*/ 1218 h 2818"/>
                  <a:gd name="T36" fmla="*/ 1106 w 1784"/>
                  <a:gd name="T37" fmla="*/ 1003 h 2818"/>
                  <a:gd name="T38" fmla="*/ 1368 w 1784"/>
                  <a:gd name="T39" fmla="*/ 1111 h 2818"/>
                  <a:gd name="T40" fmla="*/ 1451 w 1784"/>
                  <a:gd name="T41" fmla="*/ 1397 h 2818"/>
                  <a:gd name="T42" fmla="*/ 1047 w 1784"/>
                  <a:gd name="T43" fmla="*/ 2818 h 2818"/>
                  <a:gd name="T44" fmla="*/ 1150 w 1784"/>
                  <a:gd name="T45" fmla="*/ 2337 h 2818"/>
                  <a:gd name="T46" fmla="*/ 875 w 1784"/>
                  <a:gd name="T47" fmla="*/ 2410 h 2818"/>
                  <a:gd name="T48" fmla="*/ 586 w 1784"/>
                  <a:gd name="T49" fmla="*/ 2316 h 2818"/>
                  <a:gd name="T50" fmla="*/ 728 w 1784"/>
                  <a:gd name="T51" fmla="*/ 2818 h 2818"/>
                  <a:gd name="T52" fmla="*/ 1047 w 1784"/>
                  <a:gd name="T53" fmla="*/ 2818 h 2818"/>
                  <a:gd name="T54" fmla="*/ 1047 w 1784"/>
                  <a:gd name="T55" fmla="*/ 2818 h 2818"/>
                  <a:gd name="T56" fmla="*/ 1047 w 1784"/>
                  <a:gd name="T57" fmla="*/ 2818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4" h="2818">
                    <a:moveTo>
                      <a:pt x="1713" y="740"/>
                    </a:moveTo>
                    <a:cubicBezTo>
                      <a:pt x="1641" y="525"/>
                      <a:pt x="1487" y="274"/>
                      <a:pt x="1296" y="167"/>
                    </a:cubicBezTo>
                    <a:cubicBezTo>
                      <a:pt x="1106" y="60"/>
                      <a:pt x="737" y="0"/>
                      <a:pt x="499" y="215"/>
                    </a:cubicBezTo>
                    <a:cubicBezTo>
                      <a:pt x="499" y="215"/>
                      <a:pt x="261" y="263"/>
                      <a:pt x="154" y="442"/>
                    </a:cubicBezTo>
                    <a:cubicBezTo>
                      <a:pt x="47" y="621"/>
                      <a:pt x="0" y="884"/>
                      <a:pt x="35" y="1278"/>
                    </a:cubicBezTo>
                    <a:cubicBezTo>
                      <a:pt x="83" y="1684"/>
                      <a:pt x="118" y="1744"/>
                      <a:pt x="118" y="1851"/>
                    </a:cubicBezTo>
                    <a:cubicBezTo>
                      <a:pt x="118" y="1851"/>
                      <a:pt x="249" y="1911"/>
                      <a:pt x="475" y="1887"/>
                    </a:cubicBezTo>
                    <a:cubicBezTo>
                      <a:pt x="475" y="1887"/>
                      <a:pt x="618" y="2042"/>
                      <a:pt x="880" y="2042"/>
                    </a:cubicBezTo>
                    <a:cubicBezTo>
                      <a:pt x="1141" y="2042"/>
                      <a:pt x="1320" y="1875"/>
                      <a:pt x="1320" y="1875"/>
                    </a:cubicBezTo>
                    <a:cubicBezTo>
                      <a:pt x="1320" y="1875"/>
                      <a:pt x="1498" y="1899"/>
                      <a:pt x="1665" y="1839"/>
                    </a:cubicBezTo>
                    <a:cubicBezTo>
                      <a:pt x="1665" y="1839"/>
                      <a:pt x="1701" y="1552"/>
                      <a:pt x="1724" y="1409"/>
                    </a:cubicBezTo>
                    <a:cubicBezTo>
                      <a:pt x="1749" y="1266"/>
                      <a:pt x="1784" y="955"/>
                      <a:pt x="1713" y="740"/>
                    </a:cubicBezTo>
                    <a:close/>
                    <a:moveTo>
                      <a:pt x="1451" y="1397"/>
                    </a:moveTo>
                    <a:cubicBezTo>
                      <a:pt x="1415" y="1517"/>
                      <a:pt x="1261" y="1911"/>
                      <a:pt x="880" y="1923"/>
                    </a:cubicBezTo>
                    <a:cubicBezTo>
                      <a:pt x="500" y="1935"/>
                      <a:pt x="250" y="1457"/>
                      <a:pt x="250" y="1003"/>
                    </a:cubicBezTo>
                    <a:cubicBezTo>
                      <a:pt x="261" y="1003"/>
                      <a:pt x="392" y="967"/>
                      <a:pt x="547" y="728"/>
                    </a:cubicBezTo>
                    <a:cubicBezTo>
                      <a:pt x="547" y="728"/>
                      <a:pt x="690" y="848"/>
                      <a:pt x="773" y="908"/>
                    </a:cubicBezTo>
                    <a:cubicBezTo>
                      <a:pt x="856" y="955"/>
                      <a:pt x="1070" y="1099"/>
                      <a:pt x="1177" y="1218"/>
                    </a:cubicBezTo>
                    <a:cubicBezTo>
                      <a:pt x="1177" y="1218"/>
                      <a:pt x="1154" y="1051"/>
                      <a:pt x="1106" y="1003"/>
                    </a:cubicBezTo>
                    <a:cubicBezTo>
                      <a:pt x="1106" y="1003"/>
                      <a:pt x="1296" y="1039"/>
                      <a:pt x="1368" y="1111"/>
                    </a:cubicBezTo>
                    <a:cubicBezTo>
                      <a:pt x="1439" y="1183"/>
                      <a:pt x="1499" y="1266"/>
                      <a:pt x="1451" y="1397"/>
                    </a:cubicBezTo>
                    <a:close/>
                    <a:moveTo>
                      <a:pt x="1047" y="2818"/>
                    </a:moveTo>
                    <a:cubicBezTo>
                      <a:pt x="1150" y="2337"/>
                      <a:pt x="1150" y="2337"/>
                      <a:pt x="1150" y="2337"/>
                    </a:cubicBezTo>
                    <a:cubicBezTo>
                      <a:pt x="1057" y="2376"/>
                      <a:pt x="979" y="2411"/>
                      <a:pt x="875" y="2410"/>
                    </a:cubicBezTo>
                    <a:cubicBezTo>
                      <a:pt x="736" y="2410"/>
                      <a:pt x="628" y="2358"/>
                      <a:pt x="586" y="2316"/>
                    </a:cubicBezTo>
                    <a:cubicBezTo>
                      <a:pt x="728" y="2818"/>
                      <a:pt x="728" y="2818"/>
                      <a:pt x="728" y="2818"/>
                    </a:cubicBezTo>
                    <a:cubicBezTo>
                      <a:pt x="1047" y="2818"/>
                      <a:pt x="1047" y="2818"/>
                      <a:pt x="1047" y="2818"/>
                    </a:cubicBezTo>
                    <a:close/>
                    <a:moveTo>
                      <a:pt x="1047" y="2818"/>
                    </a:moveTo>
                    <a:cubicBezTo>
                      <a:pt x="1047" y="2818"/>
                      <a:pt x="1047" y="2818"/>
                      <a:pt x="1047" y="28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dirty="0">
                  <a:solidFill>
                    <a:prstClr val="black"/>
                  </a:solidFill>
                  <a:latin typeface="等线" panose="020F0502020204030204"/>
                  <a:ea typeface="等线" panose="02010600030101010101" pitchFamily="2" charset="-122"/>
                </a:endParaRPr>
              </a:p>
            </p:txBody>
          </p:sp>
          <p:sp>
            <p:nvSpPr>
              <p:cNvPr id="23" name="Freeform 11">
                <a:extLst>
                  <a:ext uri="{FF2B5EF4-FFF2-40B4-BE49-F238E27FC236}">
                    <a16:creationId xmlns:a16="http://schemas.microsoft.com/office/drawing/2014/main" id="{45A1A131-5E61-4B4D-92B9-5D2AD896D592}"/>
                  </a:ext>
                </a:extLst>
              </p:cNvPr>
              <p:cNvSpPr>
                <a:spLocks noEditPoints="1"/>
              </p:cNvSpPr>
              <p:nvPr/>
            </p:nvSpPr>
            <p:spPr bwMode="auto">
              <a:xfrm>
                <a:off x="2419" y="4316"/>
                <a:ext cx="1685" cy="551"/>
              </a:xfrm>
              <a:custGeom>
                <a:avLst/>
                <a:gdLst>
                  <a:gd name="T0" fmla="*/ 2747 w 2807"/>
                  <a:gd name="T1" fmla="*/ 908 h 920"/>
                  <a:gd name="T2" fmla="*/ 2807 w 2807"/>
                  <a:gd name="T3" fmla="*/ 848 h 920"/>
                  <a:gd name="T4" fmla="*/ 2676 w 2807"/>
                  <a:gd name="T5" fmla="*/ 573 h 920"/>
                  <a:gd name="T6" fmla="*/ 2176 w 2807"/>
                  <a:gd name="T7" fmla="*/ 239 h 920"/>
                  <a:gd name="T8" fmla="*/ 1879 w 2807"/>
                  <a:gd name="T9" fmla="*/ 48 h 920"/>
                  <a:gd name="T10" fmla="*/ 1808 w 2807"/>
                  <a:gd name="T11" fmla="*/ 0 h 920"/>
                  <a:gd name="T12" fmla="*/ 1784 w 2807"/>
                  <a:gd name="T13" fmla="*/ 84 h 920"/>
                  <a:gd name="T14" fmla="*/ 1712 w 2807"/>
                  <a:gd name="T15" fmla="*/ 287 h 920"/>
                  <a:gd name="T16" fmla="*/ 1595 w 2807"/>
                  <a:gd name="T17" fmla="*/ 835 h 920"/>
                  <a:gd name="T18" fmla="*/ 1231 w 2807"/>
                  <a:gd name="T19" fmla="*/ 835 h 920"/>
                  <a:gd name="T20" fmla="*/ 1070 w 2807"/>
                  <a:gd name="T21" fmla="*/ 263 h 920"/>
                  <a:gd name="T22" fmla="*/ 1022 w 2807"/>
                  <a:gd name="T23" fmla="*/ 84 h 920"/>
                  <a:gd name="T24" fmla="*/ 999 w 2807"/>
                  <a:gd name="T25" fmla="*/ 12 h 920"/>
                  <a:gd name="T26" fmla="*/ 927 w 2807"/>
                  <a:gd name="T27" fmla="*/ 48 h 920"/>
                  <a:gd name="T28" fmla="*/ 630 w 2807"/>
                  <a:gd name="T29" fmla="*/ 239 h 920"/>
                  <a:gd name="T30" fmla="*/ 130 w 2807"/>
                  <a:gd name="T31" fmla="*/ 574 h 920"/>
                  <a:gd name="T32" fmla="*/ 0 w 2807"/>
                  <a:gd name="T33" fmla="*/ 861 h 920"/>
                  <a:gd name="T34" fmla="*/ 59 w 2807"/>
                  <a:gd name="T35" fmla="*/ 920 h 920"/>
                  <a:gd name="T36" fmla="*/ 1641 w 2807"/>
                  <a:gd name="T37" fmla="*/ 920 h 920"/>
                  <a:gd name="T38" fmla="*/ 2747 w 2807"/>
                  <a:gd name="T39" fmla="*/ 908 h 920"/>
                  <a:gd name="T40" fmla="*/ 2747 w 2807"/>
                  <a:gd name="T41" fmla="*/ 908 h 920"/>
                  <a:gd name="T42" fmla="*/ 2747 w 2807"/>
                  <a:gd name="T43" fmla="*/ 90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7" h="920">
                    <a:moveTo>
                      <a:pt x="2747" y="908"/>
                    </a:moveTo>
                    <a:cubicBezTo>
                      <a:pt x="2783" y="908"/>
                      <a:pt x="2807" y="884"/>
                      <a:pt x="2807" y="848"/>
                    </a:cubicBezTo>
                    <a:cubicBezTo>
                      <a:pt x="2807" y="848"/>
                      <a:pt x="2807" y="693"/>
                      <a:pt x="2676" y="573"/>
                    </a:cubicBezTo>
                    <a:cubicBezTo>
                      <a:pt x="2569" y="478"/>
                      <a:pt x="2343" y="334"/>
                      <a:pt x="2176" y="239"/>
                    </a:cubicBezTo>
                    <a:cubicBezTo>
                      <a:pt x="2069" y="179"/>
                      <a:pt x="1879" y="48"/>
                      <a:pt x="1879" y="48"/>
                    </a:cubicBezTo>
                    <a:cubicBezTo>
                      <a:pt x="1808" y="0"/>
                      <a:pt x="1808" y="0"/>
                      <a:pt x="1808" y="0"/>
                    </a:cubicBezTo>
                    <a:cubicBezTo>
                      <a:pt x="1784" y="84"/>
                      <a:pt x="1784" y="84"/>
                      <a:pt x="1784" y="84"/>
                    </a:cubicBezTo>
                    <a:cubicBezTo>
                      <a:pt x="1784" y="84"/>
                      <a:pt x="1748" y="203"/>
                      <a:pt x="1712" y="287"/>
                    </a:cubicBezTo>
                    <a:cubicBezTo>
                      <a:pt x="1595" y="835"/>
                      <a:pt x="1595" y="835"/>
                      <a:pt x="1595" y="835"/>
                    </a:cubicBezTo>
                    <a:cubicBezTo>
                      <a:pt x="1231" y="835"/>
                      <a:pt x="1231" y="835"/>
                      <a:pt x="1231" y="835"/>
                    </a:cubicBezTo>
                    <a:cubicBezTo>
                      <a:pt x="1070" y="263"/>
                      <a:pt x="1070" y="263"/>
                      <a:pt x="1070" y="263"/>
                    </a:cubicBezTo>
                    <a:cubicBezTo>
                      <a:pt x="1046" y="179"/>
                      <a:pt x="1022" y="84"/>
                      <a:pt x="1022" y="84"/>
                    </a:cubicBezTo>
                    <a:cubicBezTo>
                      <a:pt x="999" y="12"/>
                      <a:pt x="999" y="12"/>
                      <a:pt x="999" y="12"/>
                    </a:cubicBezTo>
                    <a:cubicBezTo>
                      <a:pt x="927" y="48"/>
                      <a:pt x="927" y="48"/>
                      <a:pt x="927" y="48"/>
                    </a:cubicBezTo>
                    <a:cubicBezTo>
                      <a:pt x="927" y="48"/>
                      <a:pt x="737" y="179"/>
                      <a:pt x="630" y="239"/>
                    </a:cubicBezTo>
                    <a:cubicBezTo>
                      <a:pt x="463" y="335"/>
                      <a:pt x="225" y="478"/>
                      <a:pt x="130" y="574"/>
                    </a:cubicBezTo>
                    <a:cubicBezTo>
                      <a:pt x="0" y="693"/>
                      <a:pt x="0" y="849"/>
                      <a:pt x="0" y="861"/>
                    </a:cubicBezTo>
                    <a:cubicBezTo>
                      <a:pt x="0" y="896"/>
                      <a:pt x="23" y="920"/>
                      <a:pt x="59" y="920"/>
                    </a:cubicBezTo>
                    <a:cubicBezTo>
                      <a:pt x="1641" y="920"/>
                      <a:pt x="1641" y="920"/>
                      <a:pt x="1641" y="920"/>
                    </a:cubicBezTo>
                    <a:lnTo>
                      <a:pt x="2747" y="908"/>
                    </a:lnTo>
                    <a:close/>
                    <a:moveTo>
                      <a:pt x="2747" y="908"/>
                    </a:moveTo>
                    <a:cubicBezTo>
                      <a:pt x="2747" y="908"/>
                      <a:pt x="2747" y="908"/>
                      <a:pt x="2747" y="9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等线" panose="020F0502020204030204"/>
                  <a:ea typeface="等线" panose="02010600030101010101" pitchFamily="2" charset="-122"/>
                </a:endParaRPr>
              </a:p>
            </p:txBody>
          </p:sp>
        </p:grpSp>
      </p:grpSp>
      <p:sp>
        <p:nvSpPr>
          <p:cNvPr id="3" name="Slide Number Placeholder 2">
            <a:extLst>
              <a:ext uri="{FF2B5EF4-FFF2-40B4-BE49-F238E27FC236}">
                <a16:creationId xmlns:a16="http://schemas.microsoft.com/office/drawing/2014/main" id="{2F81AD18-5D6A-774D-ADFB-1CF45E37913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a:t>
            </a:fld>
            <a:endParaRPr lang="en-US"/>
          </a:p>
        </p:txBody>
      </p:sp>
    </p:spTree>
    <p:extLst>
      <p:ext uri="{BB962C8B-B14F-4D97-AF65-F5344CB8AC3E}">
        <p14:creationId xmlns:p14="http://schemas.microsoft.com/office/powerpoint/2010/main" val="1836750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t>物体级别识别</a:t>
            </a:r>
            <a:endParaRPr lang="en-US" altLang="zh-CN" dirty="0"/>
          </a:p>
          <a:p>
            <a:pPr>
              <a:lnSpc>
                <a:spcPct val="150000"/>
              </a:lnSpc>
            </a:pPr>
            <a:r>
              <a:rPr lang="zh-CN" altLang="en-US" dirty="0"/>
              <a:t>场景级别识别</a:t>
            </a:r>
            <a:endParaRPr lang="en-US" altLang="zh-CN" dirty="0"/>
          </a:p>
          <a:p>
            <a:pPr>
              <a:lnSpc>
                <a:spcPct val="150000"/>
              </a:lnSpc>
            </a:pPr>
            <a:r>
              <a:rPr lang="zh-CN" altLang="en-US" dirty="0"/>
              <a:t>场景级别理解</a:t>
            </a:r>
            <a:endParaRPr lang="en-US" altLang="zh-CN" dirty="0"/>
          </a:p>
          <a:p>
            <a:pPr>
              <a:lnSpc>
                <a:spcPct val="150000"/>
              </a:lnSpc>
            </a:pPr>
            <a:r>
              <a:rPr lang="zh-CN" altLang="en-US" dirty="0">
                <a:solidFill>
                  <a:srgbClr val="FF0000"/>
                </a:solidFill>
              </a:rPr>
              <a:t>场景级别推理</a:t>
            </a:r>
            <a:endParaRPr lang="en-US" dirty="0">
              <a:solidFill>
                <a:srgbClr val="FF0000"/>
              </a:solidFill>
            </a:endParaRPr>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sp>
        <p:nvSpPr>
          <p:cNvPr id="4" name="TextBox 3">
            <a:extLst>
              <a:ext uri="{FF2B5EF4-FFF2-40B4-BE49-F238E27FC236}">
                <a16:creationId xmlns:a16="http://schemas.microsoft.com/office/drawing/2014/main" id="{AB1D1CAD-94A4-0548-8FBF-5C01766941D9}"/>
              </a:ext>
            </a:extLst>
          </p:cNvPr>
          <p:cNvSpPr txBox="1"/>
          <p:nvPr/>
        </p:nvSpPr>
        <p:spPr>
          <a:xfrm>
            <a:off x="7367543" y="2507491"/>
            <a:ext cx="1254680" cy="400110"/>
          </a:xfrm>
          <a:prstGeom prst="rect">
            <a:avLst/>
          </a:prstGeom>
          <a:noFill/>
        </p:spPr>
        <p:txBody>
          <a:bodyPr wrap="square" rtlCol="0">
            <a:spAutoFit/>
          </a:bodyPr>
          <a:lstStyle/>
          <a:p>
            <a:r>
              <a:rPr lang="zh-CN" altLang="en-US" sz="2000" dirty="0"/>
              <a:t>视觉问答</a:t>
            </a:r>
            <a:endParaRPr lang="en-US" sz="2000" dirty="0"/>
          </a:p>
        </p:txBody>
      </p:sp>
      <p:sp>
        <p:nvSpPr>
          <p:cNvPr id="5" name="TextBox 4">
            <a:extLst>
              <a:ext uri="{FF2B5EF4-FFF2-40B4-BE49-F238E27FC236}">
                <a16:creationId xmlns:a16="http://schemas.microsoft.com/office/drawing/2014/main" id="{E305F968-38B3-5844-A75F-8856F4A00205}"/>
              </a:ext>
            </a:extLst>
          </p:cNvPr>
          <p:cNvSpPr txBox="1"/>
          <p:nvPr/>
        </p:nvSpPr>
        <p:spPr>
          <a:xfrm>
            <a:off x="7367543" y="5077574"/>
            <a:ext cx="1254680" cy="400110"/>
          </a:xfrm>
          <a:prstGeom prst="rect">
            <a:avLst/>
          </a:prstGeom>
          <a:noFill/>
        </p:spPr>
        <p:txBody>
          <a:bodyPr wrap="square" rtlCol="0">
            <a:spAutoFit/>
          </a:bodyPr>
          <a:lstStyle/>
          <a:p>
            <a:r>
              <a:rPr lang="zh-CN" altLang="en-US" sz="2000" dirty="0"/>
              <a:t>视觉对话</a:t>
            </a:r>
            <a:endParaRPr lang="en-US" sz="2000" dirty="0"/>
          </a:p>
        </p:txBody>
      </p:sp>
      <p:pic>
        <p:nvPicPr>
          <p:cNvPr id="6" name="Picture 5">
            <a:extLst>
              <a:ext uri="{FF2B5EF4-FFF2-40B4-BE49-F238E27FC236}">
                <a16:creationId xmlns:a16="http://schemas.microsoft.com/office/drawing/2014/main" id="{A4E99782-7EAB-9A42-A484-FC3399113FD6}"/>
              </a:ext>
            </a:extLst>
          </p:cNvPr>
          <p:cNvPicPr>
            <a:picLocks noChangeAspect="1"/>
          </p:cNvPicPr>
          <p:nvPr/>
        </p:nvPicPr>
        <p:blipFill>
          <a:blip r:embed="rId2"/>
          <a:stretch>
            <a:fillRect/>
          </a:stretch>
        </p:blipFill>
        <p:spPr>
          <a:xfrm>
            <a:off x="8622223" y="1513888"/>
            <a:ext cx="3015557" cy="2387316"/>
          </a:xfrm>
          <a:prstGeom prst="rect">
            <a:avLst/>
          </a:prstGeom>
        </p:spPr>
      </p:pic>
      <p:pic>
        <p:nvPicPr>
          <p:cNvPr id="8" name="Picture 7">
            <a:extLst>
              <a:ext uri="{FF2B5EF4-FFF2-40B4-BE49-F238E27FC236}">
                <a16:creationId xmlns:a16="http://schemas.microsoft.com/office/drawing/2014/main" id="{9660BE9A-433D-6B42-908D-BD58EBC3A526}"/>
              </a:ext>
            </a:extLst>
          </p:cNvPr>
          <p:cNvPicPr>
            <a:picLocks noChangeAspect="1"/>
          </p:cNvPicPr>
          <p:nvPr/>
        </p:nvPicPr>
        <p:blipFill>
          <a:blip r:embed="rId3"/>
          <a:stretch>
            <a:fillRect/>
          </a:stretch>
        </p:blipFill>
        <p:spPr>
          <a:xfrm>
            <a:off x="8622223" y="4237782"/>
            <a:ext cx="3015557" cy="2079695"/>
          </a:xfrm>
          <a:prstGeom prst="rect">
            <a:avLst/>
          </a:prstGeom>
        </p:spPr>
      </p:pic>
      <p:sp>
        <p:nvSpPr>
          <p:cNvPr id="9" name="Content Placeholder 2">
            <a:extLst>
              <a:ext uri="{FF2B5EF4-FFF2-40B4-BE49-F238E27FC236}">
                <a16:creationId xmlns:a16="http://schemas.microsoft.com/office/drawing/2014/main" id="{EDC592F5-DD4F-DC40-ACC6-3D67C038E080}"/>
              </a:ext>
            </a:extLst>
          </p:cNvPr>
          <p:cNvSpPr txBox="1">
            <a:spLocks/>
          </p:cNvSpPr>
          <p:nvPr/>
        </p:nvSpPr>
        <p:spPr>
          <a:xfrm>
            <a:off x="0" y="6438902"/>
            <a:ext cx="4942703" cy="419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a:solidFill>
                  <a:schemeClr val="tx1">
                    <a:lumMod val="50000"/>
                    <a:lumOff val="50000"/>
                  </a:schemeClr>
                </a:solidFill>
                <a:latin typeface="Arial" charset="0"/>
                <a:cs typeface="Arial" charset="0"/>
              </a:rPr>
              <a:t>﻿</a:t>
            </a:r>
            <a:r>
              <a:rPr lang="en-US" sz="1000" dirty="0">
                <a:solidFill>
                  <a:schemeClr val="tx1">
                    <a:lumMod val="50000"/>
                    <a:lumOff val="50000"/>
                  </a:schemeClr>
                </a:solidFill>
                <a:latin typeface="Arial" charset="0"/>
                <a:cs typeface="Arial" charset="0"/>
              </a:rPr>
              <a:t>Stanislaw </a:t>
            </a:r>
            <a:r>
              <a:rPr lang="en-US" sz="1000" dirty="0" err="1">
                <a:solidFill>
                  <a:schemeClr val="tx1">
                    <a:lumMod val="50000"/>
                    <a:lumOff val="50000"/>
                  </a:schemeClr>
                </a:solidFill>
                <a:latin typeface="Arial" charset="0"/>
                <a:cs typeface="Arial" charset="0"/>
              </a:rPr>
              <a:t>Antol</a:t>
            </a:r>
            <a:r>
              <a:rPr lang="en-US" sz="1000" dirty="0">
                <a:solidFill>
                  <a:schemeClr val="tx1">
                    <a:lumMod val="50000"/>
                    <a:lumOff val="50000"/>
                  </a:schemeClr>
                </a:solidFill>
                <a:latin typeface="Arial" charset="0"/>
                <a:cs typeface="Arial" charset="0"/>
              </a:rPr>
              <a:t> et al. ﻿VQA: Visual Question Answering. In ICCV, 2015. </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﻿Abhishek Das et al﻿. Visual Dialog. In CVPR, 2017.</a:t>
            </a:r>
          </a:p>
        </p:txBody>
      </p:sp>
      <p:sp>
        <p:nvSpPr>
          <p:cNvPr id="7" name="Slide Number Placeholder 6">
            <a:extLst>
              <a:ext uri="{FF2B5EF4-FFF2-40B4-BE49-F238E27FC236}">
                <a16:creationId xmlns:a16="http://schemas.microsoft.com/office/drawing/2014/main" id="{EC3154B9-1AA4-9A4F-8978-24F9FA72344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10</a:t>
            </a:fld>
            <a:endParaRPr lang="en-US"/>
          </a:p>
        </p:txBody>
      </p:sp>
    </p:spTree>
    <p:extLst>
      <p:ext uri="{BB962C8B-B14F-4D97-AF65-F5344CB8AC3E}">
        <p14:creationId xmlns:p14="http://schemas.microsoft.com/office/powerpoint/2010/main" val="3281225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551959" y="2766218"/>
            <a:ext cx="5088082" cy="1325563"/>
          </a:xfrm>
        </p:spPr>
        <p:txBody>
          <a:bodyPr>
            <a:normAutofit fontScale="90000"/>
          </a:bodyPr>
          <a:lstStyle/>
          <a:p>
            <a:pPr defTabSz="914377">
              <a:defRPr/>
            </a:pPr>
            <a:r>
              <a:rPr lang="en-US" altLang="zh-CN" sz="6000" dirty="0"/>
              <a:t>2</a:t>
            </a:r>
            <a:r>
              <a:rPr lang="en-US" altLang="zh-CN" sz="6000" dirty="0">
                <a:solidFill>
                  <a:schemeClr val="bg1"/>
                </a:solidFill>
              </a:rPr>
              <a:t>. </a:t>
            </a:r>
            <a:r>
              <a:rPr lang="zh-CN" altLang="en-US" sz="6000" dirty="0">
                <a:solidFill>
                  <a:schemeClr val="bg1"/>
                </a:solidFill>
                <a:latin typeface="微软雅黑" panose="020B0503020204020204" pitchFamily="34" charset="-122"/>
                <a:ea typeface="微软雅黑" panose="020B0503020204020204" pitchFamily="34" charset="-122"/>
              </a:rPr>
              <a:t>本文研究路线</a:t>
            </a:r>
          </a:p>
        </p:txBody>
      </p:sp>
      <p:sp>
        <p:nvSpPr>
          <p:cNvPr id="2" name="Slide Number Placeholder 1">
            <a:extLst>
              <a:ext uri="{FF2B5EF4-FFF2-40B4-BE49-F238E27FC236}">
                <a16:creationId xmlns:a16="http://schemas.microsoft.com/office/drawing/2014/main" id="{A30F16D8-35CE-1E4A-8C39-4F4C3433BB9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11</a:t>
            </a:fld>
            <a:endParaRPr lang="en-US"/>
          </a:p>
        </p:txBody>
      </p:sp>
    </p:spTree>
    <p:extLst>
      <p:ext uri="{BB962C8B-B14F-4D97-AF65-F5344CB8AC3E}">
        <p14:creationId xmlns:p14="http://schemas.microsoft.com/office/powerpoint/2010/main" val="2271347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研究方法线路</a:t>
            </a:r>
            <a:endParaRPr lang="en-US" dirty="0"/>
          </a:p>
        </p:txBody>
      </p:sp>
      <p:sp>
        <p:nvSpPr>
          <p:cNvPr id="6" name="Content Placeholder 1">
            <a:extLst>
              <a:ext uri="{FF2B5EF4-FFF2-40B4-BE49-F238E27FC236}">
                <a16:creationId xmlns:a16="http://schemas.microsoft.com/office/drawing/2014/main" id="{CAC75F60-9EA6-1149-81EB-427A142F5B4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复杂场景识别：物体级别识别、场景级别识别（个体层次</a:t>
            </a:r>
            <a:r>
              <a:rPr lang="en-US" altLang="zh-CN" sz="2400" dirty="0"/>
              <a:t>-&gt;</a:t>
            </a:r>
            <a:r>
              <a:rPr lang="zh-CN" altLang="en-US" sz="2400" dirty="0"/>
              <a:t> 场景层次）</a:t>
            </a:r>
            <a:endParaRPr lang="en-US" altLang="zh-CN" sz="2400" dirty="0"/>
          </a:p>
          <a:p>
            <a:r>
              <a:rPr lang="zh-CN" altLang="en-US" sz="2400" dirty="0"/>
              <a:t>复杂场景推理：场景级别理解、场景级别推理（直接推理</a:t>
            </a:r>
            <a:r>
              <a:rPr lang="en-US" altLang="zh-CN" sz="2400" dirty="0"/>
              <a:t>-&gt;</a:t>
            </a:r>
            <a:r>
              <a:rPr lang="zh-CN" altLang="en-US" sz="2400" dirty="0"/>
              <a:t>间接推理）</a:t>
            </a:r>
            <a:endParaRPr lang="en-US" sz="2400" dirty="0"/>
          </a:p>
        </p:txBody>
      </p:sp>
      <p:pic>
        <p:nvPicPr>
          <p:cNvPr id="4" name="Picture 3">
            <a:extLst>
              <a:ext uri="{FF2B5EF4-FFF2-40B4-BE49-F238E27FC236}">
                <a16:creationId xmlns:a16="http://schemas.microsoft.com/office/drawing/2014/main" id="{3734A57B-BD39-5C4F-B12E-0C3F02EB5EA3}"/>
              </a:ext>
            </a:extLst>
          </p:cNvPr>
          <p:cNvPicPr>
            <a:picLocks noChangeAspect="1"/>
          </p:cNvPicPr>
          <p:nvPr/>
        </p:nvPicPr>
        <p:blipFill>
          <a:blip r:embed="rId2"/>
          <a:stretch>
            <a:fillRect/>
          </a:stretch>
        </p:blipFill>
        <p:spPr>
          <a:xfrm>
            <a:off x="1780542" y="2868923"/>
            <a:ext cx="8630916" cy="3821550"/>
          </a:xfrm>
          <a:prstGeom prst="rect">
            <a:avLst/>
          </a:prstGeom>
        </p:spPr>
      </p:pic>
      <p:sp>
        <p:nvSpPr>
          <p:cNvPr id="2" name="Slide Number Placeholder 1">
            <a:extLst>
              <a:ext uri="{FF2B5EF4-FFF2-40B4-BE49-F238E27FC236}">
                <a16:creationId xmlns:a16="http://schemas.microsoft.com/office/drawing/2014/main" id="{9F2A8B16-4025-A24F-9DC5-F143AE3E68D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12</a:t>
            </a:fld>
            <a:endParaRPr lang="en-US"/>
          </a:p>
        </p:txBody>
      </p:sp>
    </p:spTree>
    <p:extLst>
      <p:ext uri="{BB962C8B-B14F-4D97-AF65-F5344CB8AC3E}">
        <p14:creationId xmlns:p14="http://schemas.microsoft.com/office/powerpoint/2010/main" val="4007045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183001-188B-F549-9666-B8399230114A}"/>
              </a:ext>
            </a:extLst>
          </p:cNvPr>
          <p:cNvSpPr>
            <a:spLocks noGrp="1"/>
          </p:cNvSpPr>
          <p:nvPr>
            <p:ph idx="1"/>
          </p:nvPr>
        </p:nvSpPr>
        <p:spPr/>
        <p:txBody>
          <a:bodyPr>
            <a:normAutofit/>
          </a:bodyPr>
          <a:lstStyle/>
          <a:p>
            <a:r>
              <a:rPr lang="zh-CN" altLang="en-US" sz="2400" dirty="0"/>
              <a:t>更加优化的学习算法</a:t>
            </a:r>
            <a:endParaRPr lang="en-US" altLang="zh-CN" sz="2400" dirty="0"/>
          </a:p>
          <a:p>
            <a:r>
              <a:rPr lang="zh-CN" altLang="en-US" sz="2400" dirty="0"/>
              <a:t>更加合理的网络结构设计 </a:t>
            </a:r>
          </a:p>
          <a:p>
            <a:endParaRPr lang="zh-CN" altLang="en-US" sz="2400" dirty="0"/>
          </a:p>
        </p:txBody>
      </p:sp>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研究内容线路</a:t>
            </a:r>
            <a:endParaRPr lang="en-US" dirty="0"/>
          </a:p>
        </p:txBody>
      </p:sp>
      <p:pic>
        <p:nvPicPr>
          <p:cNvPr id="5" name="Picture 4">
            <a:extLst>
              <a:ext uri="{FF2B5EF4-FFF2-40B4-BE49-F238E27FC236}">
                <a16:creationId xmlns:a16="http://schemas.microsoft.com/office/drawing/2014/main" id="{A3200FE0-BD77-F74B-B4EE-8723D76DB9DD}"/>
              </a:ext>
            </a:extLst>
          </p:cNvPr>
          <p:cNvPicPr>
            <a:picLocks noChangeAspect="1"/>
          </p:cNvPicPr>
          <p:nvPr/>
        </p:nvPicPr>
        <p:blipFill>
          <a:blip r:embed="rId2"/>
          <a:stretch>
            <a:fillRect/>
          </a:stretch>
        </p:blipFill>
        <p:spPr>
          <a:xfrm>
            <a:off x="1794818" y="2850248"/>
            <a:ext cx="8602363" cy="3642627"/>
          </a:xfrm>
          <a:prstGeom prst="rect">
            <a:avLst/>
          </a:prstGeom>
        </p:spPr>
      </p:pic>
      <p:sp>
        <p:nvSpPr>
          <p:cNvPr id="4" name="Slide Number Placeholder 3">
            <a:extLst>
              <a:ext uri="{FF2B5EF4-FFF2-40B4-BE49-F238E27FC236}">
                <a16:creationId xmlns:a16="http://schemas.microsoft.com/office/drawing/2014/main" id="{AFC355A1-3D40-0748-A587-2E96B1A4003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13</a:t>
            </a:fld>
            <a:endParaRPr lang="en-US"/>
          </a:p>
        </p:txBody>
      </p:sp>
    </p:spTree>
    <p:extLst>
      <p:ext uri="{BB962C8B-B14F-4D97-AF65-F5344CB8AC3E}">
        <p14:creationId xmlns:p14="http://schemas.microsoft.com/office/powerpoint/2010/main" val="267411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126797" y="2766218"/>
            <a:ext cx="5938405" cy="1325563"/>
          </a:xfrm>
        </p:spPr>
        <p:txBody>
          <a:bodyPr>
            <a:normAutofit fontScale="90000"/>
          </a:bodyPr>
          <a:lstStyle/>
          <a:p>
            <a:pPr algn="ctr"/>
            <a:r>
              <a:rPr lang="en-US" altLang="zh-CN" sz="6000" dirty="0">
                <a:solidFill>
                  <a:schemeClr val="bg1"/>
                </a:solidFill>
              </a:rPr>
              <a:t>3. </a:t>
            </a:r>
            <a:r>
              <a:rPr lang="zh-CN" altLang="en-US" sz="6000" dirty="0">
                <a:solidFill>
                  <a:schemeClr val="bg1"/>
                </a:solidFill>
                <a:latin typeface="微软雅黑" panose="020B0503020204020204" pitchFamily="34" charset="-122"/>
                <a:ea typeface="微软雅黑" panose="020B0503020204020204" pitchFamily="34" charset="-122"/>
              </a:rPr>
              <a:t>研究方法与成果</a:t>
            </a:r>
            <a:endParaRPr lang="en-US" sz="6000" dirty="0">
              <a:solidFill>
                <a:schemeClr val="bg1"/>
              </a:solidFill>
            </a:endParaRPr>
          </a:p>
        </p:txBody>
      </p:sp>
      <p:sp>
        <p:nvSpPr>
          <p:cNvPr id="2" name="Slide Number Placeholder 1">
            <a:extLst>
              <a:ext uri="{FF2B5EF4-FFF2-40B4-BE49-F238E27FC236}">
                <a16:creationId xmlns:a16="http://schemas.microsoft.com/office/drawing/2014/main" id="{1A855F46-1DF7-C948-92D1-9EB6A854DF81}"/>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14</a:t>
            </a:fld>
            <a:endParaRPr lang="en-US"/>
          </a:p>
        </p:txBody>
      </p:sp>
    </p:spTree>
    <p:extLst>
      <p:ext uri="{BB962C8B-B14F-4D97-AF65-F5344CB8AC3E}">
        <p14:creationId xmlns:p14="http://schemas.microsoft.com/office/powerpoint/2010/main" val="46717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089AA-2C8A-B14A-A6A5-3F681B82A67F}"/>
              </a:ext>
            </a:extLst>
          </p:cNvPr>
          <p:cNvSpPr>
            <a:spLocks noGrp="1"/>
          </p:cNvSpPr>
          <p:nvPr>
            <p:ph idx="1"/>
          </p:nvPr>
        </p:nvSpPr>
        <p:spPr>
          <a:xfrm>
            <a:off x="838200" y="1825624"/>
            <a:ext cx="10515600" cy="4667251"/>
          </a:xfrm>
        </p:spPr>
        <p:txBody>
          <a:bodyPr>
            <a:normAutofit/>
          </a:bodyPr>
          <a:lstStyle/>
          <a:p>
            <a:pPr marL="0" indent="0">
              <a:lnSpc>
                <a:spcPct val="100000"/>
              </a:lnSpc>
              <a:buNone/>
            </a:pPr>
            <a:r>
              <a:rPr lang="en-US" altLang="zh-CN" sz="2600" dirty="0"/>
              <a:t>1.</a:t>
            </a:r>
            <a:r>
              <a:rPr lang="zh-CN" altLang="en-US" sz="2600" dirty="0"/>
              <a:t> 基于属性保持对抗网络的零样本分类</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CVPR 2018</a:t>
            </a:r>
          </a:p>
          <a:p>
            <a:pPr marL="0" indent="0">
              <a:lnSpc>
                <a:spcPct val="100000"/>
              </a:lnSpc>
              <a:buNone/>
            </a:pPr>
            <a:r>
              <a:rPr lang="en-US" altLang="zh-CN" sz="2600" dirty="0"/>
              <a:t>2.</a:t>
            </a:r>
            <a:r>
              <a:rPr lang="zh-CN" altLang="en-US" sz="2600" dirty="0"/>
              <a:t> 基于反事实多智能体学习的场景图生成</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ICCV 2019</a:t>
            </a:r>
          </a:p>
          <a:p>
            <a:pPr marL="0" indent="0">
              <a:lnSpc>
                <a:spcPct val="100000"/>
              </a:lnSpc>
              <a:buNone/>
            </a:pPr>
            <a:r>
              <a:rPr lang="en-US" altLang="zh-CN" sz="2600" dirty="0"/>
              <a:t>3.</a:t>
            </a:r>
            <a:r>
              <a:rPr lang="zh-CN" altLang="en-US" sz="2600" dirty="0"/>
              <a:t>基于空间和通道注意力的图像描述生成</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CVPR 2017</a:t>
            </a:r>
          </a:p>
          <a:p>
            <a:pPr marL="0" indent="0">
              <a:lnSpc>
                <a:spcPct val="100000"/>
              </a:lnSpc>
              <a:buNone/>
            </a:pPr>
            <a:r>
              <a:rPr lang="en-US" altLang="zh-CN" sz="2600" dirty="0"/>
              <a:t>4. </a:t>
            </a:r>
            <a:r>
              <a:rPr lang="zh-CN" altLang="en-US" sz="2600" dirty="0"/>
              <a:t>基于密集型自底向上网络的视频片段检索</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AAAI 2020</a:t>
            </a:r>
          </a:p>
          <a:p>
            <a:pPr marL="0" indent="0">
              <a:lnSpc>
                <a:spcPct val="100000"/>
              </a:lnSpc>
              <a:buNone/>
            </a:pPr>
            <a:r>
              <a:rPr lang="en-US" altLang="zh-CN" sz="2600" dirty="0"/>
              <a:t>5. </a:t>
            </a:r>
            <a:r>
              <a:rPr lang="zh-CN" altLang="en-US" sz="2600" dirty="0"/>
              <a:t>基于反事实样本生成的视觉问答</a:t>
            </a:r>
            <a:endParaRPr lang="en-US" altLang="zh-CN" sz="2600" dirty="0"/>
          </a:p>
          <a:p>
            <a:pPr lvl="1">
              <a:lnSpc>
                <a:spcPct val="100000"/>
              </a:lnSpc>
            </a:pPr>
            <a:r>
              <a:rPr lang="en-US" sz="2000" dirty="0">
                <a:latin typeface="Arial" panose="020B0604020202020204" pitchFamily="34" charset="0"/>
                <a:cs typeface="Arial" panose="020B0604020202020204" pitchFamily="34" charset="0"/>
              </a:rPr>
              <a:t>CVPR 2020</a:t>
            </a:r>
          </a:p>
        </p:txBody>
      </p:sp>
      <p:sp>
        <p:nvSpPr>
          <p:cNvPr id="3" name="Title 2">
            <a:extLst>
              <a:ext uri="{FF2B5EF4-FFF2-40B4-BE49-F238E27FC236}">
                <a16:creationId xmlns:a16="http://schemas.microsoft.com/office/drawing/2014/main" id="{D493DFA4-13A3-1447-93D0-CF264BB52588}"/>
              </a:ext>
            </a:extLst>
          </p:cNvPr>
          <p:cNvSpPr>
            <a:spLocks noGrp="1"/>
          </p:cNvSpPr>
          <p:nvPr>
            <p:ph type="title"/>
          </p:nvPr>
        </p:nvSpPr>
        <p:spPr/>
        <p:txBody>
          <a:bodyPr/>
          <a:lstStyle/>
          <a:p>
            <a:r>
              <a:rPr lang="en-US" altLang="zh-CN" dirty="0"/>
              <a:t>3.</a:t>
            </a:r>
            <a:r>
              <a:rPr lang="zh-CN" altLang="en-US" dirty="0"/>
              <a:t> 研究方法与成果</a:t>
            </a:r>
            <a:endParaRPr lang="en-US" dirty="0"/>
          </a:p>
        </p:txBody>
      </p:sp>
      <p:sp>
        <p:nvSpPr>
          <p:cNvPr id="4" name="Slide Number Placeholder 3">
            <a:extLst>
              <a:ext uri="{FF2B5EF4-FFF2-40B4-BE49-F238E27FC236}">
                <a16:creationId xmlns:a16="http://schemas.microsoft.com/office/drawing/2014/main" id="{556DCEB8-A230-8D46-8765-12905FF4F66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15</a:t>
            </a:fld>
            <a:endParaRPr lang="en-US"/>
          </a:p>
        </p:txBody>
      </p:sp>
    </p:spTree>
    <p:extLst>
      <p:ext uri="{BB962C8B-B14F-4D97-AF65-F5344CB8AC3E}">
        <p14:creationId xmlns:p14="http://schemas.microsoft.com/office/powerpoint/2010/main" val="283663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1012680" y="2401418"/>
            <a:ext cx="10166639" cy="2055163"/>
          </a:xfrm>
        </p:spPr>
        <p:txBody>
          <a:bodyPr>
            <a:noAutofit/>
          </a:bodyPr>
          <a:lstStyle/>
          <a:p>
            <a:pPr algn="ctr"/>
            <a:r>
              <a:rPr lang="en-US" altLang="zh-CN" dirty="0"/>
              <a:t>3</a:t>
            </a:r>
            <a:r>
              <a:rPr lang="en-US" altLang="zh-CN" dirty="0">
                <a:solidFill>
                  <a:schemeClr val="bg1"/>
                </a:solidFill>
              </a:rPr>
              <a:t>.1 </a:t>
            </a:r>
            <a:r>
              <a:rPr lang="zh-CN" altLang="en-US" dirty="0">
                <a:solidFill>
                  <a:schemeClr val="bg1"/>
                </a:solidFill>
              </a:rPr>
              <a:t>基于属性保持对抗网络的零样本分类</a:t>
            </a:r>
            <a:br>
              <a:rPr lang="en-US" altLang="zh-CN" dirty="0">
                <a:solidFill>
                  <a:schemeClr val="bg1"/>
                </a:solidFill>
              </a:rPr>
            </a:br>
            <a:br>
              <a:rPr lang="en-US" altLang="zh-CN" dirty="0">
                <a:solidFill>
                  <a:schemeClr val="bg1"/>
                </a:solidFill>
              </a:rPr>
            </a:br>
            <a:r>
              <a:rPr lang="en-US" altLang="zh-CN" sz="3200" dirty="0">
                <a:solidFill>
                  <a:schemeClr val="bg1"/>
                </a:solidFill>
              </a:rPr>
              <a:t>CVPR 2018</a:t>
            </a:r>
            <a:endParaRPr lang="en-US" sz="3200" dirty="0">
              <a:solidFill>
                <a:schemeClr val="bg1"/>
              </a:solidFill>
            </a:endParaRPr>
          </a:p>
        </p:txBody>
      </p:sp>
      <p:sp>
        <p:nvSpPr>
          <p:cNvPr id="2" name="Slide Number Placeholder 1">
            <a:extLst>
              <a:ext uri="{FF2B5EF4-FFF2-40B4-BE49-F238E27FC236}">
                <a16:creationId xmlns:a16="http://schemas.microsoft.com/office/drawing/2014/main" id="{36C80A48-72D9-904F-9792-583E9E3CEB2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16</a:t>
            </a:fld>
            <a:endParaRPr lang="en-US"/>
          </a:p>
        </p:txBody>
      </p:sp>
    </p:spTree>
    <p:extLst>
      <p:ext uri="{BB962C8B-B14F-4D97-AF65-F5344CB8AC3E}">
        <p14:creationId xmlns:p14="http://schemas.microsoft.com/office/powerpoint/2010/main" val="395307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AA6BC-95F7-A744-B630-A488E32AE29A}"/>
              </a:ext>
            </a:extLst>
          </p:cNvPr>
          <p:cNvSpPr>
            <a:spLocks noGrp="1"/>
          </p:cNvSpPr>
          <p:nvPr>
            <p:ph type="title"/>
          </p:nvPr>
        </p:nvSpPr>
        <p:spPr/>
        <p:txBody>
          <a:bodyPr/>
          <a:lstStyle/>
          <a:p>
            <a:r>
              <a:rPr lang="zh-CN" altLang="en-US" dirty="0"/>
              <a:t>零样本分类</a:t>
            </a:r>
            <a:endParaRPr lang="en-US" dirty="0"/>
          </a:p>
        </p:txBody>
      </p:sp>
      <p:grpSp>
        <p:nvGrpSpPr>
          <p:cNvPr id="4" name="Shape 134">
            <a:extLst>
              <a:ext uri="{FF2B5EF4-FFF2-40B4-BE49-F238E27FC236}">
                <a16:creationId xmlns:a16="http://schemas.microsoft.com/office/drawing/2014/main" id="{5BDAEC62-CA53-5D4C-8B46-515C75ECF00A}"/>
              </a:ext>
            </a:extLst>
          </p:cNvPr>
          <p:cNvGrpSpPr/>
          <p:nvPr/>
        </p:nvGrpSpPr>
        <p:grpSpPr>
          <a:xfrm>
            <a:off x="468514" y="2488827"/>
            <a:ext cx="3254866" cy="2874690"/>
            <a:chOff x="469839" y="3698287"/>
            <a:chExt cx="3254866" cy="2874690"/>
          </a:xfrm>
        </p:grpSpPr>
        <p:grpSp>
          <p:nvGrpSpPr>
            <p:cNvPr id="5" name="Shape 135">
              <a:extLst>
                <a:ext uri="{FF2B5EF4-FFF2-40B4-BE49-F238E27FC236}">
                  <a16:creationId xmlns:a16="http://schemas.microsoft.com/office/drawing/2014/main" id="{56D09EDD-F402-3640-8646-8E180A493B70}"/>
                </a:ext>
              </a:extLst>
            </p:cNvPr>
            <p:cNvGrpSpPr/>
            <p:nvPr/>
          </p:nvGrpSpPr>
          <p:grpSpPr>
            <a:xfrm>
              <a:off x="1640540" y="4437529"/>
              <a:ext cx="900954" cy="1251590"/>
              <a:chOff x="1640540" y="4437529"/>
              <a:chExt cx="900954" cy="1251590"/>
            </a:xfrm>
          </p:grpSpPr>
          <p:sp>
            <p:nvSpPr>
              <p:cNvPr id="16" name="Shape 136">
                <a:extLst>
                  <a:ext uri="{FF2B5EF4-FFF2-40B4-BE49-F238E27FC236}">
                    <a16:creationId xmlns:a16="http://schemas.microsoft.com/office/drawing/2014/main" id="{19DF6E78-FEA8-8149-9B7A-C388E2AFBA8B}"/>
                  </a:ext>
                </a:extLst>
              </p:cNvPr>
              <p:cNvSpPr/>
              <p:nvPr/>
            </p:nvSpPr>
            <p:spPr>
              <a:xfrm>
                <a:off x="1640541" y="4437529"/>
                <a:ext cx="900953" cy="309283"/>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17" name="Shape 137">
                <a:extLst>
                  <a:ext uri="{FF2B5EF4-FFF2-40B4-BE49-F238E27FC236}">
                    <a16:creationId xmlns:a16="http://schemas.microsoft.com/office/drawing/2014/main" id="{F7DF7896-CC07-2F41-A2DF-BFB6BD49B74B}"/>
                  </a:ext>
                </a:extLst>
              </p:cNvPr>
              <p:cNvSpPr/>
              <p:nvPr/>
            </p:nvSpPr>
            <p:spPr>
              <a:xfrm>
                <a:off x="1640540" y="4746812"/>
                <a:ext cx="900953" cy="309283"/>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B</a:t>
                </a:r>
              </a:p>
            </p:txBody>
          </p:sp>
          <p:sp>
            <p:nvSpPr>
              <p:cNvPr id="18" name="Shape 138">
                <a:extLst>
                  <a:ext uri="{FF2B5EF4-FFF2-40B4-BE49-F238E27FC236}">
                    <a16:creationId xmlns:a16="http://schemas.microsoft.com/office/drawing/2014/main" id="{7B3E3B50-443D-4F40-8DD2-80FCB48DC268}"/>
                  </a:ext>
                </a:extLst>
              </p:cNvPr>
              <p:cNvSpPr/>
              <p:nvPr/>
            </p:nvSpPr>
            <p:spPr>
              <a:xfrm>
                <a:off x="1640540" y="5063071"/>
                <a:ext cx="900953" cy="309283"/>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19" name="Shape 139">
                <a:extLst>
                  <a:ext uri="{FF2B5EF4-FFF2-40B4-BE49-F238E27FC236}">
                    <a16:creationId xmlns:a16="http://schemas.microsoft.com/office/drawing/2014/main" id="{3B28C918-133F-2E4D-AB26-CCA7A73FC3B3}"/>
                  </a:ext>
                </a:extLst>
              </p:cNvPr>
              <p:cNvSpPr/>
              <p:nvPr/>
            </p:nvSpPr>
            <p:spPr>
              <a:xfrm>
                <a:off x="1640540" y="5379836"/>
                <a:ext cx="900953" cy="309283"/>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D</a:t>
                </a:r>
              </a:p>
            </p:txBody>
          </p:sp>
        </p:grpSp>
        <p:sp>
          <p:nvSpPr>
            <p:cNvPr id="6" name="Shape 140">
              <a:extLst>
                <a:ext uri="{FF2B5EF4-FFF2-40B4-BE49-F238E27FC236}">
                  <a16:creationId xmlns:a16="http://schemas.microsoft.com/office/drawing/2014/main" id="{7BD4204B-D30B-9842-B2AF-3F5939E8809C}"/>
                </a:ext>
              </a:extLst>
            </p:cNvPr>
            <p:cNvSpPr txBox="1"/>
            <p:nvPr/>
          </p:nvSpPr>
          <p:spPr>
            <a:xfrm>
              <a:off x="1825183" y="3701102"/>
              <a:ext cx="738422"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样本</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nvGrpSpPr>
            <p:cNvPr id="7" name="Shape 141">
              <a:extLst>
                <a:ext uri="{FF2B5EF4-FFF2-40B4-BE49-F238E27FC236}">
                  <a16:creationId xmlns:a16="http://schemas.microsoft.com/office/drawing/2014/main" id="{E29C1C54-3897-A64E-93EB-289A17B52118}"/>
                </a:ext>
              </a:extLst>
            </p:cNvPr>
            <p:cNvGrpSpPr/>
            <p:nvPr/>
          </p:nvGrpSpPr>
          <p:grpSpPr>
            <a:xfrm>
              <a:off x="3218329" y="4437529"/>
              <a:ext cx="277908" cy="1251886"/>
              <a:chOff x="3420034" y="4437529"/>
              <a:chExt cx="277908" cy="1251886"/>
            </a:xfrm>
          </p:grpSpPr>
          <p:sp>
            <p:nvSpPr>
              <p:cNvPr id="12" name="Shape 142">
                <a:extLst>
                  <a:ext uri="{FF2B5EF4-FFF2-40B4-BE49-F238E27FC236}">
                    <a16:creationId xmlns:a16="http://schemas.microsoft.com/office/drawing/2014/main" id="{DF2FA42D-A7B7-C04F-A861-2FAB3EA0355F}"/>
                  </a:ext>
                </a:extLst>
              </p:cNvPr>
              <p:cNvSpPr/>
              <p:nvPr/>
            </p:nvSpPr>
            <p:spPr>
              <a:xfrm>
                <a:off x="3420035" y="4437529"/>
                <a:ext cx="277907" cy="309579"/>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13" name="Shape 143">
                <a:extLst>
                  <a:ext uri="{FF2B5EF4-FFF2-40B4-BE49-F238E27FC236}">
                    <a16:creationId xmlns:a16="http://schemas.microsoft.com/office/drawing/2014/main" id="{FA485911-0CC1-244B-99F4-54BD2D578B21}"/>
                  </a:ext>
                </a:extLst>
              </p:cNvPr>
              <p:cNvSpPr/>
              <p:nvPr/>
            </p:nvSpPr>
            <p:spPr>
              <a:xfrm>
                <a:off x="3420034" y="4746812"/>
                <a:ext cx="277907" cy="309579"/>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14" name="Shape 144">
                <a:extLst>
                  <a:ext uri="{FF2B5EF4-FFF2-40B4-BE49-F238E27FC236}">
                    <a16:creationId xmlns:a16="http://schemas.microsoft.com/office/drawing/2014/main" id="{D1DA480C-D167-4948-B3AE-D8E02705883C}"/>
                  </a:ext>
                </a:extLst>
              </p:cNvPr>
              <p:cNvSpPr/>
              <p:nvPr/>
            </p:nvSpPr>
            <p:spPr>
              <a:xfrm>
                <a:off x="3420034" y="5063071"/>
                <a:ext cx="277907" cy="309579"/>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15" name="Shape 145">
                <a:extLst>
                  <a:ext uri="{FF2B5EF4-FFF2-40B4-BE49-F238E27FC236}">
                    <a16:creationId xmlns:a16="http://schemas.microsoft.com/office/drawing/2014/main" id="{04E5DEA5-0786-EB45-8AA2-0F56C9EDE299}"/>
                  </a:ext>
                </a:extLst>
              </p:cNvPr>
              <p:cNvSpPr/>
              <p:nvPr/>
            </p:nvSpPr>
            <p:spPr>
              <a:xfrm>
                <a:off x="3420034" y="5379836"/>
                <a:ext cx="277907" cy="309579"/>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grpSp>
        <p:sp>
          <p:nvSpPr>
            <p:cNvPr id="8" name="Shape 146">
              <a:extLst>
                <a:ext uri="{FF2B5EF4-FFF2-40B4-BE49-F238E27FC236}">
                  <a16:creationId xmlns:a16="http://schemas.microsoft.com/office/drawing/2014/main" id="{3B8E69D4-1970-A248-BAF6-002555973FC2}"/>
                </a:ext>
              </a:extLst>
            </p:cNvPr>
            <p:cNvSpPr txBox="1"/>
            <p:nvPr/>
          </p:nvSpPr>
          <p:spPr>
            <a:xfrm>
              <a:off x="3046748" y="3698287"/>
              <a:ext cx="677957"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标签</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9" name="Shape 147">
              <a:extLst>
                <a:ext uri="{FF2B5EF4-FFF2-40B4-BE49-F238E27FC236}">
                  <a16:creationId xmlns:a16="http://schemas.microsoft.com/office/drawing/2014/main" id="{6340DB5D-2B5C-4544-89DE-67EA830C0055}"/>
                </a:ext>
              </a:extLst>
            </p:cNvPr>
            <p:cNvSpPr/>
            <p:nvPr/>
          </p:nvSpPr>
          <p:spPr>
            <a:xfrm>
              <a:off x="2766171" y="4904941"/>
              <a:ext cx="227479" cy="316259"/>
            </a:xfrm>
            <a:prstGeom prst="rightArrow">
              <a:avLst>
                <a:gd name="adj1" fmla="val 50000"/>
                <a:gd name="adj2" fmla="val 50000"/>
              </a:avLst>
            </a:prstGeom>
            <a:solidFill>
              <a:schemeClr val="dk1"/>
            </a:solidFill>
            <a:ln w="12700" cap="flat" cmpd="sng">
              <a:solidFill>
                <a:srgbClr val="31538F"/>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 name="Shape 148">
              <a:extLst>
                <a:ext uri="{FF2B5EF4-FFF2-40B4-BE49-F238E27FC236}">
                  <a16:creationId xmlns:a16="http://schemas.microsoft.com/office/drawing/2014/main" id="{89E80C0B-6289-0547-A154-CD0229091994}"/>
                </a:ext>
              </a:extLst>
            </p:cNvPr>
            <p:cNvSpPr txBox="1"/>
            <p:nvPr/>
          </p:nvSpPr>
          <p:spPr>
            <a:xfrm>
              <a:off x="1722473" y="6085841"/>
              <a:ext cx="1773763" cy="487136"/>
            </a:xfrm>
            <a:prstGeom prst="rect">
              <a:avLst/>
            </a:prstGeom>
            <a:noFill/>
            <a:ln>
              <a:noFill/>
            </a:ln>
          </p:spPr>
          <p:txBody>
            <a:bodyPr wrap="square" lIns="91425" tIns="45700" rIns="91425" bIns="45700" anchor="t" anchorCtr="0">
              <a:noAutofit/>
            </a:bodyPr>
            <a:lstStyle/>
            <a:p>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Arial"/>
                </a:rPr>
                <a:t>全监督分类</a:t>
              </a:r>
              <a:endParaRPr lang="en-US" sz="24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11" name="Shape 149">
              <a:extLst>
                <a:ext uri="{FF2B5EF4-FFF2-40B4-BE49-F238E27FC236}">
                  <a16:creationId xmlns:a16="http://schemas.microsoft.com/office/drawing/2014/main" id="{1AD15781-09B5-8F4A-90DD-7EC0499D9A40}"/>
                </a:ext>
              </a:extLst>
            </p:cNvPr>
            <p:cNvSpPr txBox="1"/>
            <p:nvPr/>
          </p:nvSpPr>
          <p:spPr>
            <a:xfrm>
              <a:off x="469839" y="4780307"/>
              <a:ext cx="1057274"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sz="1800" dirty="0">
                  <a:solidFill>
                    <a:schemeClr val="dk1"/>
                  </a:solidFill>
                  <a:latin typeface="DengXian" panose="02010600030101010101" pitchFamily="2" charset="-122"/>
                  <a:ea typeface="DengXian" panose="02010600030101010101" pitchFamily="2" charset="-122"/>
                  <a:cs typeface="Times New Roman" charset="0"/>
                  <a:sym typeface="Arial"/>
                </a:rPr>
                <a:t>训练集</a:t>
              </a:r>
              <a:r>
                <a:rPr lang="en-US" altLang="zh-CN" sz="1800" dirty="0">
                  <a:solidFill>
                    <a:schemeClr val="dk1"/>
                  </a:solidFill>
                  <a:latin typeface="DengXian" panose="02010600030101010101" pitchFamily="2" charset="-122"/>
                  <a:ea typeface="DengXian" panose="02010600030101010101" pitchFamily="2" charset="-122"/>
                  <a:cs typeface="Times New Roman" charset="0"/>
                  <a:sym typeface="Arial"/>
                </a:rPr>
                <a:t>/</a:t>
              </a:r>
              <a:r>
                <a:rPr lang="zh-CN" altLang="en-US" sz="1800" dirty="0">
                  <a:solidFill>
                    <a:schemeClr val="dk1"/>
                  </a:solidFill>
                  <a:latin typeface="DengXian" panose="02010600030101010101" pitchFamily="2" charset="-122"/>
                  <a:ea typeface="DengXian" panose="02010600030101010101" pitchFamily="2" charset="-122"/>
                  <a:cs typeface="Times New Roman" charset="0"/>
                  <a:sym typeface="Arial"/>
                </a:rPr>
                <a:t>测试集</a:t>
              </a:r>
              <a:endParaRPr lang="en-US" sz="18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grpSp>
        <p:nvGrpSpPr>
          <p:cNvPr id="20" name="Shape 115">
            <a:extLst>
              <a:ext uri="{FF2B5EF4-FFF2-40B4-BE49-F238E27FC236}">
                <a16:creationId xmlns:a16="http://schemas.microsoft.com/office/drawing/2014/main" id="{DAFB337D-A90F-9F48-BF76-5B63E73B762C}"/>
              </a:ext>
            </a:extLst>
          </p:cNvPr>
          <p:cNvGrpSpPr/>
          <p:nvPr/>
        </p:nvGrpSpPr>
        <p:grpSpPr>
          <a:xfrm>
            <a:off x="3950813" y="2475826"/>
            <a:ext cx="3792559" cy="2887691"/>
            <a:chOff x="5748688" y="3690255"/>
            <a:chExt cx="3792559" cy="2887691"/>
          </a:xfrm>
        </p:grpSpPr>
        <p:grpSp>
          <p:nvGrpSpPr>
            <p:cNvPr id="21" name="Shape 116">
              <a:extLst>
                <a:ext uri="{FF2B5EF4-FFF2-40B4-BE49-F238E27FC236}">
                  <a16:creationId xmlns:a16="http://schemas.microsoft.com/office/drawing/2014/main" id="{2E02E466-CE41-6A4D-8DFF-7805ED8B8A4D}"/>
                </a:ext>
              </a:extLst>
            </p:cNvPr>
            <p:cNvGrpSpPr/>
            <p:nvPr/>
          </p:nvGrpSpPr>
          <p:grpSpPr>
            <a:xfrm>
              <a:off x="6983505" y="4443287"/>
              <a:ext cx="900954" cy="1251590"/>
              <a:chOff x="1640540" y="4437529"/>
              <a:chExt cx="900954" cy="1251590"/>
            </a:xfrm>
          </p:grpSpPr>
          <p:sp>
            <p:nvSpPr>
              <p:cNvPr id="35" name="Shape 117">
                <a:extLst>
                  <a:ext uri="{FF2B5EF4-FFF2-40B4-BE49-F238E27FC236}">
                    <a16:creationId xmlns:a16="http://schemas.microsoft.com/office/drawing/2014/main" id="{2DD9689A-98FD-6C43-A315-E3AE8B82DDB6}"/>
                  </a:ext>
                </a:extLst>
              </p:cNvPr>
              <p:cNvSpPr/>
              <p:nvPr/>
            </p:nvSpPr>
            <p:spPr>
              <a:xfrm>
                <a:off x="1640541" y="4437529"/>
                <a:ext cx="900953" cy="309283"/>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36" name="Shape 118">
                <a:extLst>
                  <a:ext uri="{FF2B5EF4-FFF2-40B4-BE49-F238E27FC236}">
                    <a16:creationId xmlns:a16="http://schemas.microsoft.com/office/drawing/2014/main" id="{0FC29F02-60EC-BC4C-95A3-A2FB0CE4D3B6}"/>
                  </a:ext>
                </a:extLst>
              </p:cNvPr>
              <p:cNvSpPr/>
              <p:nvPr/>
            </p:nvSpPr>
            <p:spPr>
              <a:xfrm>
                <a:off x="1640540" y="4746812"/>
                <a:ext cx="900953" cy="309283"/>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37" name="Shape 119">
                <a:extLst>
                  <a:ext uri="{FF2B5EF4-FFF2-40B4-BE49-F238E27FC236}">
                    <a16:creationId xmlns:a16="http://schemas.microsoft.com/office/drawing/2014/main" id="{E38ABAB1-CB0A-2349-9B69-91A10AA72F4E}"/>
                  </a:ext>
                </a:extLst>
              </p:cNvPr>
              <p:cNvSpPr/>
              <p:nvPr/>
            </p:nvSpPr>
            <p:spPr>
              <a:xfrm>
                <a:off x="1640540" y="5063071"/>
                <a:ext cx="900953" cy="309283"/>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38" name="Shape 120">
                <a:extLst>
                  <a:ext uri="{FF2B5EF4-FFF2-40B4-BE49-F238E27FC236}">
                    <a16:creationId xmlns:a16="http://schemas.microsoft.com/office/drawing/2014/main" id="{1940BFB2-648F-0246-8FFB-6AE358A86191}"/>
                  </a:ext>
                </a:extLst>
              </p:cNvPr>
              <p:cNvSpPr/>
              <p:nvPr/>
            </p:nvSpPr>
            <p:spPr>
              <a:xfrm>
                <a:off x="1640540" y="5379836"/>
                <a:ext cx="900953" cy="309283"/>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grpSp>
        <p:sp>
          <p:nvSpPr>
            <p:cNvPr id="22" name="Shape 121">
              <a:extLst>
                <a:ext uri="{FF2B5EF4-FFF2-40B4-BE49-F238E27FC236}">
                  <a16:creationId xmlns:a16="http://schemas.microsoft.com/office/drawing/2014/main" id="{AD4D2D60-3E33-264F-8A92-449CD7B7D2CC}"/>
                </a:ext>
              </a:extLst>
            </p:cNvPr>
            <p:cNvSpPr txBox="1"/>
            <p:nvPr/>
          </p:nvSpPr>
          <p:spPr>
            <a:xfrm>
              <a:off x="7105533" y="3690255"/>
              <a:ext cx="738422"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样本</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nvGrpSpPr>
            <p:cNvPr id="23" name="Shape 122">
              <a:extLst>
                <a:ext uri="{FF2B5EF4-FFF2-40B4-BE49-F238E27FC236}">
                  <a16:creationId xmlns:a16="http://schemas.microsoft.com/office/drawing/2014/main" id="{3834F68E-470E-4149-922A-CE7B7C4732AA}"/>
                </a:ext>
              </a:extLst>
            </p:cNvPr>
            <p:cNvGrpSpPr/>
            <p:nvPr/>
          </p:nvGrpSpPr>
          <p:grpSpPr>
            <a:xfrm>
              <a:off x="8561294" y="4443287"/>
              <a:ext cx="277908" cy="1251886"/>
              <a:chOff x="3420034" y="4437529"/>
              <a:chExt cx="277908" cy="1251886"/>
            </a:xfrm>
          </p:grpSpPr>
          <p:sp>
            <p:nvSpPr>
              <p:cNvPr id="31" name="Shape 123">
                <a:extLst>
                  <a:ext uri="{FF2B5EF4-FFF2-40B4-BE49-F238E27FC236}">
                    <a16:creationId xmlns:a16="http://schemas.microsoft.com/office/drawing/2014/main" id="{6ECEC364-863D-CA45-9425-9B32414399B1}"/>
                  </a:ext>
                </a:extLst>
              </p:cNvPr>
              <p:cNvSpPr/>
              <p:nvPr/>
            </p:nvSpPr>
            <p:spPr>
              <a:xfrm>
                <a:off x="3420035" y="4437529"/>
                <a:ext cx="277907" cy="309579"/>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32" name="Shape 124">
                <a:extLst>
                  <a:ext uri="{FF2B5EF4-FFF2-40B4-BE49-F238E27FC236}">
                    <a16:creationId xmlns:a16="http://schemas.microsoft.com/office/drawing/2014/main" id="{AC1BEAED-3917-474A-8759-44A4E63E8E1B}"/>
                  </a:ext>
                </a:extLst>
              </p:cNvPr>
              <p:cNvSpPr/>
              <p:nvPr/>
            </p:nvSpPr>
            <p:spPr>
              <a:xfrm>
                <a:off x="3420034" y="4746812"/>
                <a:ext cx="277907" cy="309579"/>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33" name="Shape 125">
                <a:extLst>
                  <a:ext uri="{FF2B5EF4-FFF2-40B4-BE49-F238E27FC236}">
                    <a16:creationId xmlns:a16="http://schemas.microsoft.com/office/drawing/2014/main" id="{E4ED5DC5-5B18-C14C-A292-62BECC33960D}"/>
                  </a:ext>
                </a:extLst>
              </p:cNvPr>
              <p:cNvSpPr/>
              <p:nvPr/>
            </p:nvSpPr>
            <p:spPr>
              <a:xfrm>
                <a:off x="3420034" y="5063071"/>
                <a:ext cx="277907" cy="309579"/>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34" name="Shape 126">
                <a:extLst>
                  <a:ext uri="{FF2B5EF4-FFF2-40B4-BE49-F238E27FC236}">
                    <a16:creationId xmlns:a16="http://schemas.microsoft.com/office/drawing/2014/main" id="{4EEECBF1-E87A-804B-8406-27D3F9F00DF8}"/>
                  </a:ext>
                </a:extLst>
              </p:cNvPr>
              <p:cNvSpPr/>
              <p:nvPr/>
            </p:nvSpPr>
            <p:spPr>
              <a:xfrm>
                <a:off x="3420034" y="5379836"/>
                <a:ext cx="277907" cy="309579"/>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D</a:t>
                </a:r>
              </a:p>
            </p:txBody>
          </p:sp>
        </p:grpSp>
        <p:sp>
          <p:nvSpPr>
            <p:cNvPr id="24" name="Shape 127">
              <a:extLst>
                <a:ext uri="{FF2B5EF4-FFF2-40B4-BE49-F238E27FC236}">
                  <a16:creationId xmlns:a16="http://schemas.microsoft.com/office/drawing/2014/main" id="{BA760731-4ECD-4347-A9FB-026ABE6C4EB4}"/>
                </a:ext>
              </a:extLst>
            </p:cNvPr>
            <p:cNvSpPr txBox="1"/>
            <p:nvPr/>
          </p:nvSpPr>
          <p:spPr>
            <a:xfrm>
              <a:off x="8361268" y="3703256"/>
              <a:ext cx="677957"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标签</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25" name="Shape 128">
              <a:extLst>
                <a:ext uri="{FF2B5EF4-FFF2-40B4-BE49-F238E27FC236}">
                  <a16:creationId xmlns:a16="http://schemas.microsoft.com/office/drawing/2014/main" id="{0942A606-25A4-9F48-84CD-5A0ABA9DFF73}"/>
                </a:ext>
              </a:extLst>
            </p:cNvPr>
            <p:cNvSpPr/>
            <p:nvPr/>
          </p:nvSpPr>
          <p:spPr>
            <a:xfrm>
              <a:off x="8091768" y="4628898"/>
              <a:ext cx="227479" cy="316259"/>
            </a:xfrm>
            <a:prstGeom prst="rightArrow">
              <a:avLst>
                <a:gd name="adj1" fmla="val 50000"/>
                <a:gd name="adj2" fmla="val 50000"/>
              </a:avLst>
            </a:prstGeom>
            <a:solidFill>
              <a:schemeClr val="dk1"/>
            </a:solidFill>
            <a:ln w="1905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6" name="Shape 129">
              <a:extLst>
                <a:ext uri="{FF2B5EF4-FFF2-40B4-BE49-F238E27FC236}">
                  <a16:creationId xmlns:a16="http://schemas.microsoft.com/office/drawing/2014/main" id="{61494A2F-8828-FB40-A805-D2235BDD6052}"/>
                </a:ext>
              </a:extLst>
            </p:cNvPr>
            <p:cNvSpPr txBox="1"/>
            <p:nvPr/>
          </p:nvSpPr>
          <p:spPr>
            <a:xfrm>
              <a:off x="6413531" y="6090810"/>
              <a:ext cx="2737176" cy="487136"/>
            </a:xfrm>
            <a:prstGeom prst="rect">
              <a:avLst/>
            </a:prstGeom>
            <a:noFill/>
            <a:ln>
              <a:noFill/>
            </a:ln>
          </p:spPr>
          <p:txBody>
            <a:bodyPr wrap="square" lIns="91425" tIns="45700" rIns="91425" bIns="45700" anchor="t" anchorCtr="0">
              <a:noAutofit/>
            </a:bodyPr>
            <a:lstStyle/>
            <a:p>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Arial"/>
                </a:rPr>
                <a:t>传统型零样本分类</a:t>
              </a:r>
              <a:endParaRPr lang="en-US" sz="24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27" name="Shape 130">
              <a:extLst>
                <a:ext uri="{FF2B5EF4-FFF2-40B4-BE49-F238E27FC236}">
                  <a16:creationId xmlns:a16="http://schemas.microsoft.com/office/drawing/2014/main" id="{68107DBA-DA57-0E41-B411-8571415A8656}"/>
                </a:ext>
              </a:extLst>
            </p:cNvPr>
            <p:cNvSpPr/>
            <p:nvPr/>
          </p:nvSpPr>
          <p:spPr>
            <a:xfrm>
              <a:off x="8091767" y="5273931"/>
              <a:ext cx="227479" cy="316259"/>
            </a:xfrm>
            <a:prstGeom prst="rightArrow">
              <a:avLst>
                <a:gd name="adj1" fmla="val 50000"/>
                <a:gd name="adj2" fmla="val 50000"/>
              </a:avLst>
            </a:prstGeom>
            <a:noFill/>
            <a:ln w="19050" cap="flat" cmpd="sng">
              <a:solidFill>
                <a:schemeClr val="dk1"/>
              </a:solidFill>
              <a:prstDash val="dash"/>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28" name="Shape 131">
              <a:extLst>
                <a:ext uri="{FF2B5EF4-FFF2-40B4-BE49-F238E27FC236}">
                  <a16:creationId xmlns:a16="http://schemas.microsoft.com/office/drawing/2014/main" id="{32931F62-57A0-C648-A09D-B7E767A279A5}"/>
                </a:ext>
              </a:extLst>
            </p:cNvPr>
            <p:cNvCxnSpPr/>
            <p:nvPr/>
          </p:nvCxnSpPr>
          <p:spPr>
            <a:xfrm>
              <a:off x="6347460" y="5069542"/>
              <a:ext cx="3193787" cy="0"/>
            </a:xfrm>
            <a:prstGeom prst="straightConnector1">
              <a:avLst/>
            </a:prstGeom>
            <a:noFill/>
            <a:ln w="25400" cap="flat" cmpd="sng">
              <a:solidFill>
                <a:schemeClr val="dk1"/>
              </a:solidFill>
              <a:prstDash val="dash"/>
              <a:miter lim="800000"/>
              <a:headEnd type="none" w="med" len="med"/>
              <a:tailEnd type="none" w="med" len="med"/>
            </a:ln>
          </p:spPr>
        </p:cxnSp>
        <p:sp>
          <p:nvSpPr>
            <p:cNvPr id="29" name="Shape 132">
              <a:extLst>
                <a:ext uri="{FF2B5EF4-FFF2-40B4-BE49-F238E27FC236}">
                  <a16:creationId xmlns:a16="http://schemas.microsoft.com/office/drawing/2014/main" id="{BE488078-7CBA-A147-8443-F02B0CDECFB5}"/>
                </a:ext>
              </a:extLst>
            </p:cNvPr>
            <p:cNvSpPr txBox="1"/>
            <p:nvPr/>
          </p:nvSpPr>
          <p:spPr>
            <a:xfrm>
              <a:off x="5748688" y="4524562"/>
              <a:ext cx="94941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训练集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30" name="Shape 133">
              <a:extLst>
                <a:ext uri="{FF2B5EF4-FFF2-40B4-BE49-F238E27FC236}">
                  <a16:creationId xmlns:a16="http://schemas.microsoft.com/office/drawing/2014/main" id="{05DFE5D8-A2AF-194E-9B3C-C9C9BEEE88B4}"/>
                </a:ext>
              </a:extLst>
            </p:cNvPr>
            <p:cNvSpPr txBox="1"/>
            <p:nvPr/>
          </p:nvSpPr>
          <p:spPr>
            <a:xfrm>
              <a:off x="5752822" y="5222681"/>
              <a:ext cx="945284"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测试集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grpSp>
        <p:nvGrpSpPr>
          <p:cNvPr id="39" name="Shape 150">
            <a:extLst>
              <a:ext uri="{FF2B5EF4-FFF2-40B4-BE49-F238E27FC236}">
                <a16:creationId xmlns:a16="http://schemas.microsoft.com/office/drawing/2014/main" id="{49F07264-7D81-4342-B9B4-7DC8807AE9CD}"/>
              </a:ext>
            </a:extLst>
          </p:cNvPr>
          <p:cNvGrpSpPr/>
          <p:nvPr/>
        </p:nvGrpSpPr>
        <p:grpSpPr>
          <a:xfrm>
            <a:off x="7987452" y="2487863"/>
            <a:ext cx="3766086" cy="2864355"/>
            <a:chOff x="8429011" y="3584472"/>
            <a:chExt cx="3766086" cy="2864355"/>
          </a:xfrm>
        </p:grpSpPr>
        <p:sp>
          <p:nvSpPr>
            <p:cNvPr id="40" name="Shape 151">
              <a:extLst>
                <a:ext uri="{FF2B5EF4-FFF2-40B4-BE49-F238E27FC236}">
                  <a16:creationId xmlns:a16="http://schemas.microsoft.com/office/drawing/2014/main" id="{61F3AC81-55FF-254B-9845-B3437633B708}"/>
                </a:ext>
              </a:extLst>
            </p:cNvPr>
            <p:cNvSpPr txBox="1"/>
            <p:nvPr/>
          </p:nvSpPr>
          <p:spPr>
            <a:xfrm>
              <a:off x="9176070" y="5987839"/>
              <a:ext cx="2737176" cy="460988"/>
            </a:xfrm>
            <a:prstGeom prst="rect">
              <a:avLst/>
            </a:prstGeom>
            <a:noFill/>
            <a:ln>
              <a:noFill/>
            </a:ln>
          </p:spPr>
          <p:txBody>
            <a:bodyPr wrap="square" lIns="91425" tIns="45700" rIns="91425" bIns="45700" anchor="t" anchorCtr="0">
              <a:noAutofit/>
            </a:bodyPr>
            <a:lstStyle/>
            <a:p>
              <a:r>
                <a:rPr lang="zh-CN" altLang="en-US" sz="2400" dirty="0">
                  <a:solidFill>
                    <a:schemeClr val="dk1"/>
                  </a:solidFill>
                  <a:latin typeface="DengXian" panose="02010600030101010101" pitchFamily="2" charset="-122"/>
                  <a:ea typeface="DengXian" panose="02010600030101010101" pitchFamily="2" charset="-122"/>
                  <a:cs typeface="Times New Roman" charset="0"/>
                  <a:sym typeface="Arial"/>
                </a:rPr>
                <a:t>通用型零样本分类</a:t>
              </a:r>
              <a:endParaRPr lang="en-US" sz="2400"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1" name="Shape 152">
              <a:extLst>
                <a:ext uri="{FF2B5EF4-FFF2-40B4-BE49-F238E27FC236}">
                  <a16:creationId xmlns:a16="http://schemas.microsoft.com/office/drawing/2014/main" id="{E5741C97-2089-4C4F-A4B1-71CD0C0E92E8}"/>
                </a:ext>
              </a:extLst>
            </p:cNvPr>
            <p:cNvSpPr txBox="1"/>
            <p:nvPr/>
          </p:nvSpPr>
          <p:spPr>
            <a:xfrm>
              <a:off x="9718620" y="3588312"/>
              <a:ext cx="738422"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样本</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2" name="Shape 153">
              <a:extLst>
                <a:ext uri="{FF2B5EF4-FFF2-40B4-BE49-F238E27FC236}">
                  <a16:creationId xmlns:a16="http://schemas.microsoft.com/office/drawing/2014/main" id="{5547FB21-498D-5542-8338-ED65FB403C75}"/>
                </a:ext>
              </a:extLst>
            </p:cNvPr>
            <p:cNvSpPr txBox="1"/>
            <p:nvPr/>
          </p:nvSpPr>
          <p:spPr>
            <a:xfrm>
              <a:off x="11015118" y="3584472"/>
              <a:ext cx="677957"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标签</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3" name="Shape 154">
              <a:extLst>
                <a:ext uri="{FF2B5EF4-FFF2-40B4-BE49-F238E27FC236}">
                  <a16:creationId xmlns:a16="http://schemas.microsoft.com/office/drawing/2014/main" id="{487F1110-2885-1644-AB3F-E35FD6BE20DA}"/>
                </a:ext>
              </a:extLst>
            </p:cNvPr>
            <p:cNvSpPr/>
            <p:nvPr/>
          </p:nvSpPr>
          <p:spPr>
            <a:xfrm>
              <a:off x="10745618" y="4163166"/>
              <a:ext cx="227479" cy="316259"/>
            </a:xfrm>
            <a:prstGeom prst="rightArrow">
              <a:avLst>
                <a:gd name="adj1" fmla="val 50000"/>
                <a:gd name="adj2" fmla="val 50000"/>
              </a:avLst>
            </a:prstGeom>
            <a:solidFill>
              <a:schemeClr val="dk1"/>
            </a:solidFill>
            <a:ln w="1905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4" name="Shape 155">
              <a:extLst>
                <a:ext uri="{FF2B5EF4-FFF2-40B4-BE49-F238E27FC236}">
                  <a16:creationId xmlns:a16="http://schemas.microsoft.com/office/drawing/2014/main" id="{78543523-2B86-8141-A15E-3C6862D405D7}"/>
                </a:ext>
              </a:extLst>
            </p:cNvPr>
            <p:cNvSpPr/>
            <p:nvPr/>
          </p:nvSpPr>
          <p:spPr>
            <a:xfrm>
              <a:off x="10745617" y="5023351"/>
              <a:ext cx="227479" cy="316259"/>
            </a:xfrm>
            <a:prstGeom prst="rightArrow">
              <a:avLst>
                <a:gd name="adj1" fmla="val 50000"/>
                <a:gd name="adj2" fmla="val 50000"/>
              </a:avLst>
            </a:prstGeom>
            <a:noFill/>
            <a:ln w="19050" cap="flat" cmpd="sng">
              <a:solidFill>
                <a:schemeClr val="dk1"/>
              </a:solidFill>
              <a:prstDash val="dash"/>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5" name="Shape 156">
              <a:extLst>
                <a:ext uri="{FF2B5EF4-FFF2-40B4-BE49-F238E27FC236}">
                  <a16:creationId xmlns:a16="http://schemas.microsoft.com/office/drawing/2014/main" id="{BDB43D5A-E724-2C48-A788-F0E6A7DC16AC}"/>
                </a:ext>
              </a:extLst>
            </p:cNvPr>
            <p:cNvSpPr txBox="1"/>
            <p:nvPr/>
          </p:nvSpPr>
          <p:spPr>
            <a:xfrm>
              <a:off x="8429012" y="4072147"/>
              <a:ext cx="900954"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训练集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sp>
          <p:nvSpPr>
            <p:cNvPr id="46" name="Shape 157">
              <a:extLst>
                <a:ext uri="{FF2B5EF4-FFF2-40B4-BE49-F238E27FC236}">
                  <a16:creationId xmlns:a16="http://schemas.microsoft.com/office/drawing/2014/main" id="{509D04CA-A024-8A4C-9E7F-206A7069839B}"/>
                </a:ext>
              </a:extLst>
            </p:cNvPr>
            <p:cNvSpPr txBox="1"/>
            <p:nvPr/>
          </p:nvSpPr>
          <p:spPr>
            <a:xfrm>
              <a:off x="8429011" y="5064161"/>
              <a:ext cx="900954" cy="369332"/>
            </a:xfrm>
            <a:prstGeom prst="rect">
              <a:avLst/>
            </a:prstGeom>
            <a:noFill/>
            <a:ln>
              <a:noFill/>
            </a:ln>
          </p:spPr>
          <p:txBody>
            <a:bodyPr wrap="square" lIns="91425" tIns="45700" rIns="91425" bIns="45700" anchor="t" anchorCtr="0">
              <a:noAutofit/>
            </a:bodyPr>
            <a:lstStyle/>
            <a:p>
              <a:r>
                <a:rPr lang="zh-CN" altLang="en-US" dirty="0">
                  <a:solidFill>
                    <a:schemeClr val="dk1"/>
                  </a:solidFill>
                  <a:latin typeface="DengXian" panose="02010600030101010101" pitchFamily="2" charset="-122"/>
                  <a:ea typeface="DengXian" panose="02010600030101010101" pitchFamily="2" charset="-122"/>
                  <a:cs typeface="Times New Roman" charset="0"/>
                  <a:sym typeface="Arial"/>
                </a:rPr>
                <a:t>测试集</a:t>
              </a:r>
              <a:endParaRPr lang="en-US" dirty="0">
                <a:solidFill>
                  <a:schemeClr val="dk1"/>
                </a:solidFill>
                <a:latin typeface="DengXian" panose="02010600030101010101" pitchFamily="2" charset="-122"/>
                <a:ea typeface="DengXian" panose="02010600030101010101" pitchFamily="2" charset="-122"/>
                <a:cs typeface="Times New Roman" charset="0"/>
                <a:sym typeface="Arial"/>
              </a:endParaRPr>
            </a:p>
          </p:txBody>
        </p:sp>
        <p:grpSp>
          <p:nvGrpSpPr>
            <p:cNvPr id="47" name="Shape 158">
              <a:extLst>
                <a:ext uri="{FF2B5EF4-FFF2-40B4-BE49-F238E27FC236}">
                  <a16:creationId xmlns:a16="http://schemas.microsoft.com/office/drawing/2014/main" id="{C8EFC728-C2CB-8842-915F-A4CC15ACB1C2}"/>
                </a:ext>
              </a:extLst>
            </p:cNvPr>
            <p:cNvGrpSpPr/>
            <p:nvPr/>
          </p:nvGrpSpPr>
          <p:grpSpPr>
            <a:xfrm>
              <a:off x="9637355" y="3977555"/>
              <a:ext cx="907303" cy="1844005"/>
              <a:chOff x="9637355" y="4098578"/>
              <a:chExt cx="907303" cy="1844005"/>
            </a:xfrm>
          </p:grpSpPr>
          <p:sp>
            <p:nvSpPr>
              <p:cNvPr id="56" name="Shape 159">
                <a:extLst>
                  <a:ext uri="{FF2B5EF4-FFF2-40B4-BE49-F238E27FC236}">
                    <a16:creationId xmlns:a16="http://schemas.microsoft.com/office/drawing/2014/main" id="{D38B906F-6F72-E745-8CEE-9E3AFB5B9F76}"/>
                  </a:ext>
                </a:extLst>
              </p:cNvPr>
              <p:cNvSpPr/>
              <p:nvPr/>
            </p:nvSpPr>
            <p:spPr>
              <a:xfrm>
                <a:off x="9637356" y="4098578"/>
                <a:ext cx="900953" cy="309283"/>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57" name="Shape 160">
                <a:extLst>
                  <a:ext uri="{FF2B5EF4-FFF2-40B4-BE49-F238E27FC236}">
                    <a16:creationId xmlns:a16="http://schemas.microsoft.com/office/drawing/2014/main" id="{3C029833-AE76-0B43-BFF7-DC296966331A}"/>
                  </a:ext>
                </a:extLst>
              </p:cNvPr>
              <p:cNvSpPr/>
              <p:nvPr/>
            </p:nvSpPr>
            <p:spPr>
              <a:xfrm>
                <a:off x="9637355" y="4407861"/>
                <a:ext cx="900953" cy="309283"/>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sp>
            <p:nvSpPr>
              <p:cNvPr id="58" name="Shape 161">
                <a:extLst>
                  <a:ext uri="{FF2B5EF4-FFF2-40B4-BE49-F238E27FC236}">
                    <a16:creationId xmlns:a16="http://schemas.microsoft.com/office/drawing/2014/main" id="{A09B6BFB-EA89-8B49-A489-5C5071221037}"/>
                  </a:ext>
                </a:extLst>
              </p:cNvPr>
              <p:cNvSpPr/>
              <p:nvPr/>
            </p:nvSpPr>
            <p:spPr>
              <a:xfrm>
                <a:off x="9643705" y="5316535"/>
                <a:ext cx="900953" cy="309283"/>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C</a:t>
                </a:r>
              </a:p>
            </p:txBody>
          </p:sp>
          <p:sp>
            <p:nvSpPr>
              <p:cNvPr id="59" name="Shape 162">
                <a:extLst>
                  <a:ext uri="{FF2B5EF4-FFF2-40B4-BE49-F238E27FC236}">
                    <a16:creationId xmlns:a16="http://schemas.microsoft.com/office/drawing/2014/main" id="{AAB611A4-4D19-BD41-B5CF-F8590CAFBB4D}"/>
                  </a:ext>
                </a:extLst>
              </p:cNvPr>
              <p:cNvSpPr/>
              <p:nvPr/>
            </p:nvSpPr>
            <p:spPr>
              <a:xfrm>
                <a:off x="9643705" y="5633300"/>
                <a:ext cx="900953" cy="309283"/>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D</a:t>
                </a:r>
              </a:p>
            </p:txBody>
          </p:sp>
          <p:sp>
            <p:nvSpPr>
              <p:cNvPr id="60" name="Shape 163">
                <a:extLst>
                  <a:ext uri="{FF2B5EF4-FFF2-40B4-BE49-F238E27FC236}">
                    <a16:creationId xmlns:a16="http://schemas.microsoft.com/office/drawing/2014/main" id="{003A37EE-8CA6-FA4E-8417-9EE1ED588C4D}"/>
                  </a:ext>
                </a:extLst>
              </p:cNvPr>
              <p:cNvSpPr/>
              <p:nvPr/>
            </p:nvSpPr>
            <p:spPr>
              <a:xfrm>
                <a:off x="9641839" y="4729331"/>
                <a:ext cx="900953" cy="281166"/>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61" name="Shape 164">
                <a:extLst>
                  <a:ext uri="{FF2B5EF4-FFF2-40B4-BE49-F238E27FC236}">
                    <a16:creationId xmlns:a16="http://schemas.microsoft.com/office/drawing/2014/main" id="{7479AD57-4E5B-1147-88EF-97A76C902407}"/>
                  </a:ext>
                </a:extLst>
              </p:cNvPr>
              <p:cNvSpPr/>
              <p:nvPr/>
            </p:nvSpPr>
            <p:spPr>
              <a:xfrm>
                <a:off x="9641838" y="5018817"/>
                <a:ext cx="900953" cy="281166"/>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B</a:t>
                </a:r>
              </a:p>
            </p:txBody>
          </p:sp>
        </p:grpSp>
        <p:grpSp>
          <p:nvGrpSpPr>
            <p:cNvPr id="48" name="Shape 165">
              <a:extLst>
                <a:ext uri="{FF2B5EF4-FFF2-40B4-BE49-F238E27FC236}">
                  <a16:creationId xmlns:a16="http://schemas.microsoft.com/office/drawing/2014/main" id="{BEE27639-6EF7-C84B-B295-866802A33900}"/>
                </a:ext>
              </a:extLst>
            </p:cNvPr>
            <p:cNvGrpSpPr/>
            <p:nvPr/>
          </p:nvGrpSpPr>
          <p:grpSpPr>
            <a:xfrm>
              <a:off x="11215144" y="3977555"/>
              <a:ext cx="282391" cy="1844301"/>
              <a:chOff x="11215144" y="4098578"/>
              <a:chExt cx="282391" cy="1844301"/>
            </a:xfrm>
          </p:grpSpPr>
          <p:sp>
            <p:nvSpPr>
              <p:cNvPr id="50" name="Shape 166">
                <a:extLst>
                  <a:ext uri="{FF2B5EF4-FFF2-40B4-BE49-F238E27FC236}">
                    <a16:creationId xmlns:a16="http://schemas.microsoft.com/office/drawing/2014/main" id="{84E1C1E6-DCF8-0E48-8826-6A63017BABE5}"/>
                  </a:ext>
                </a:extLst>
              </p:cNvPr>
              <p:cNvSpPr/>
              <p:nvPr/>
            </p:nvSpPr>
            <p:spPr>
              <a:xfrm>
                <a:off x="11215145" y="4098578"/>
                <a:ext cx="277907" cy="309579"/>
              </a:xfrm>
              <a:prstGeom prst="rect">
                <a:avLst/>
              </a:prstGeom>
              <a:solidFill>
                <a:srgbClr val="FF0000">
                  <a:alpha val="50000"/>
                </a:srgbClr>
              </a:solidFill>
              <a:ln w="1270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A</a:t>
                </a:r>
              </a:p>
            </p:txBody>
          </p:sp>
          <p:sp>
            <p:nvSpPr>
              <p:cNvPr id="51" name="Shape 167">
                <a:extLst>
                  <a:ext uri="{FF2B5EF4-FFF2-40B4-BE49-F238E27FC236}">
                    <a16:creationId xmlns:a16="http://schemas.microsoft.com/office/drawing/2014/main" id="{A568A028-0B42-6447-A111-14556C549BE2}"/>
                  </a:ext>
                </a:extLst>
              </p:cNvPr>
              <p:cNvSpPr/>
              <p:nvPr/>
            </p:nvSpPr>
            <p:spPr>
              <a:xfrm>
                <a:off x="11215144" y="4407861"/>
                <a:ext cx="277907" cy="309579"/>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B</a:t>
                </a:r>
              </a:p>
            </p:txBody>
          </p:sp>
          <p:sp>
            <p:nvSpPr>
              <p:cNvPr id="52" name="Shape 168">
                <a:extLst>
                  <a:ext uri="{FF2B5EF4-FFF2-40B4-BE49-F238E27FC236}">
                    <a16:creationId xmlns:a16="http://schemas.microsoft.com/office/drawing/2014/main" id="{E88D6059-FDB8-9146-BE97-6737F2C43721}"/>
                  </a:ext>
                </a:extLst>
              </p:cNvPr>
              <p:cNvSpPr/>
              <p:nvPr/>
            </p:nvSpPr>
            <p:spPr>
              <a:xfrm>
                <a:off x="11215144" y="5310185"/>
                <a:ext cx="277907" cy="309579"/>
              </a:xfrm>
              <a:prstGeom prst="rect">
                <a:avLst/>
              </a:prstGeom>
              <a:solidFill>
                <a:srgbClr val="00B050">
                  <a:alpha val="50000"/>
                </a:srgbClr>
              </a:solidFill>
              <a:ln w="12700" cap="flat" cmpd="sng">
                <a:solidFill>
                  <a:srgbClr val="00B05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C</a:t>
                </a:r>
              </a:p>
            </p:txBody>
          </p:sp>
          <p:sp>
            <p:nvSpPr>
              <p:cNvPr id="53" name="Shape 169">
                <a:extLst>
                  <a:ext uri="{FF2B5EF4-FFF2-40B4-BE49-F238E27FC236}">
                    <a16:creationId xmlns:a16="http://schemas.microsoft.com/office/drawing/2014/main" id="{67D9E3BF-ACB2-8649-9263-227EA9A70643}"/>
                  </a:ext>
                </a:extLst>
              </p:cNvPr>
              <p:cNvSpPr/>
              <p:nvPr/>
            </p:nvSpPr>
            <p:spPr>
              <a:xfrm>
                <a:off x="11215144" y="5633300"/>
                <a:ext cx="277907" cy="309579"/>
              </a:xfrm>
              <a:prstGeom prst="rect">
                <a:avLst/>
              </a:prstGeom>
              <a:solidFill>
                <a:srgbClr val="7030A0">
                  <a:alpha val="50000"/>
                </a:srgbClr>
              </a:solidFill>
              <a:ln w="12700" cap="flat" cmpd="sng">
                <a:solidFill>
                  <a:srgbClr val="7030A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D</a:t>
                </a:r>
              </a:p>
            </p:txBody>
          </p:sp>
          <p:sp>
            <p:nvSpPr>
              <p:cNvPr id="54" name="Shape 170">
                <a:extLst>
                  <a:ext uri="{FF2B5EF4-FFF2-40B4-BE49-F238E27FC236}">
                    <a16:creationId xmlns:a16="http://schemas.microsoft.com/office/drawing/2014/main" id="{4D00BC5F-C3A6-7D4B-8078-874DD4D4E880}"/>
                  </a:ext>
                </a:extLst>
              </p:cNvPr>
              <p:cNvSpPr/>
              <p:nvPr/>
            </p:nvSpPr>
            <p:spPr>
              <a:xfrm>
                <a:off x="11219628" y="4729345"/>
                <a:ext cx="277907" cy="281435"/>
              </a:xfrm>
              <a:prstGeom prst="rect">
                <a:avLst/>
              </a:prstGeom>
              <a:solidFill>
                <a:srgbClr val="FF0000">
                  <a:alpha val="50000"/>
                </a:srgbClr>
              </a:solidFill>
              <a:ln w="12700" cap="flat" cmpd="sng">
                <a:solidFill>
                  <a:srgbClr val="FF0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A</a:t>
                </a:r>
              </a:p>
            </p:txBody>
          </p:sp>
          <p:sp>
            <p:nvSpPr>
              <p:cNvPr id="55" name="Shape 171">
                <a:extLst>
                  <a:ext uri="{FF2B5EF4-FFF2-40B4-BE49-F238E27FC236}">
                    <a16:creationId xmlns:a16="http://schemas.microsoft.com/office/drawing/2014/main" id="{36D1BC66-491C-1143-9B5E-072B2A025347}"/>
                  </a:ext>
                </a:extLst>
              </p:cNvPr>
              <p:cNvSpPr/>
              <p:nvPr/>
            </p:nvSpPr>
            <p:spPr>
              <a:xfrm>
                <a:off x="11219627" y="5012481"/>
                <a:ext cx="277907" cy="281435"/>
              </a:xfrm>
              <a:prstGeom prst="rect">
                <a:avLst/>
              </a:prstGeom>
              <a:solidFill>
                <a:srgbClr val="FFC000">
                  <a:alpha val="50000"/>
                </a:srgbClr>
              </a:solidFill>
              <a:ln w="12700" cap="flat" cmpd="sng">
                <a:solidFill>
                  <a:srgbClr val="FFC000">
                    <a:alpha val="50000"/>
                  </a:srgb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B</a:t>
                </a:r>
              </a:p>
            </p:txBody>
          </p:sp>
        </p:grpSp>
        <p:cxnSp>
          <p:nvCxnSpPr>
            <p:cNvPr id="49" name="Shape 172">
              <a:extLst>
                <a:ext uri="{FF2B5EF4-FFF2-40B4-BE49-F238E27FC236}">
                  <a16:creationId xmlns:a16="http://schemas.microsoft.com/office/drawing/2014/main" id="{05EF98A5-08DA-6647-848C-0FE76BFF227D}"/>
                </a:ext>
              </a:extLst>
            </p:cNvPr>
            <p:cNvCxnSpPr/>
            <p:nvPr/>
          </p:nvCxnSpPr>
          <p:spPr>
            <a:xfrm>
              <a:off x="9001310" y="4610907"/>
              <a:ext cx="3193787" cy="0"/>
            </a:xfrm>
            <a:prstGeom prst="straightConnector1">
              <a:avLst/>
            </a:prstGeom>
            <a:noFill/>
            <a:ln w="25400" cap="flat" cmpd="sng">
              <a:solidFill>
                <a:schemeClr val="dk1"/>
              </a:solidFill>
              <a:prstDash val="dash"/>
              <a:miter lim="800000"/>
              <a:headEnd type="none" w="med" len="med"/>
              <a:tailEnd type="none" w="med" len="med"/>
            </a:ln>
          </p:spPr>
        </p:cxnSp>
      </p:grpSp>
      <p:sp>
        <p:nvSpPr>
          <p:cNvPr id="62" name="Shape 114">
            <a:extLst>
              <a:ext uri="{FF2B5EF4-FFF2-40B4-BE49-F238E27FC236}">
                <a16:creationId xmlns:a16="http://schemas.microsoft.com/office/drawing/2014/main" id="{DF417543-2676-AD4E-BA27-F75140FD77ED}"/>
              </a:ext>
            </a:extLst>
          </p:cNvPr>
          <p:cNvSpPr txBox="1"/>
          <p:nvPr/>
        </p:nvSpPr>
        <p:spPr>
          <a:xfrm>
            <a:off x="0" y="6474019"/>
            <a:ext cx="11759133" cy="403249"/>
          </a:xfrm>
          <a:prstGeom prst="rect">
            <a:avLst/>
          </a:prstGeom>
          <a:noFill/>
          <a:ln>
            <a:noFill/>
          </a:ln>
        </p:spPr>
        <p:txBody>
          <a:bodyPr wrap="square" lIns="91425" tIns="45700" rIns="91425" bIns="45700" anchor="t" anchorCtr="0">
            <a:no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Christoph H. Lampert</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 al.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Learning to detect unseen object classes by between-class attribute transfer. In CVPR, 2009.</a:t>
            </a:r>
          </a:p>
          <a:p>
            <a:r>
              <a:rPr lang="en-US" sz="1000" dirty="0">
                <a:solidFill>
                  <a:schemeClr val="tx1">
                    <a:lumMod val="50000"/>
                    <a:lumOff val="50000"/>
                  </a:schemeClr>
                </a:solidFill>
                <a:latin typeface="Arial" panose="020B0604020202020204" pitchFamily="34" charset="0"/>
                <a:cs typeface="Arial" panose="020B0604020202020204" pitchFamily="34" charset="0"/>
              </a:rPr>
              <a:t>Wei-</a:t>
            </a:r>
            <a:r>
              <a:rPr lang="en-US" sz="1000" dirty="0" err="1">
                <a:solidFill>
                  <a:schemeClr val="tx1">
                    <a:lumMod val="50000"/>
                    <a:lumOff val="50000"/>
                  </a:schemeClr>
                </a:solidFill>
                <a:latin typeface="Arial" panose="020B0604020202020204" pitchFamily="34" charset="0"/>
                <a:cs typeface="Arial" panose="020B0604020202020204" pitchFamily="34" charset="0"/>
              </a:rPr>
              <a:t>Lun</a:t>
            </a:r>
            <a:r>
              <a:rPr lang="en-US" sz="1000" dirty="0">
                <a:solidFill>
                  <a:schemeClr val="tx1">
                    <a:lumMod val="50000"/>
                    <a:lumOff val="50000"/>
                  </a:schemeClr>
                </a:solidFill>
                <a:latin typeface="Arial" panose="020B0604020202020204" pitchFamily="34" charset="0"/>
                <a:cs typeface="Arial" panose="020B0604020202020204" pitchFamily="34" charset="0"/>
              </a:rPr>
              <a:t> Chao</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 al.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An Empirical Study and Analysis of Generalized Zero-Shot Learning for Object Recognition in the Wild. In ECCV, 2016</a:t>
            </a:r>
          </a:p>
        </p:txBody>
      </p:sp>
      <p:sp>
        <p:nvSpPr>
          <p:cNvPr id="2" name="Slide Number Placeholder 1">
            <a:extLst>
              <a:ext uri="{FF2B5EF4-FFF2-40B4-BE49-F238E27FC236}">
                <a16:creationId xmlns:a16="http://schemas.microsoft.com/office/drawing/2014/main" id="{BC68A1B8-74F1-6A4B-9547-D3293A33EBD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17</a:t>
            </a:fld>
            <a:endParaRPr lang="en-US" dirty="0"/>
          </a:p>
        </p:txBody>
      </p:sp>
    </p:spTree>
    <p:extLst>
      <p:ext uri="{BB962C8B-B14F-4D97-AF65-F5344CB8AC3E}">
        <p14:creationId xmlns:p14="http://schemas.microsoft.com/office/powerpoint/2010/main" val="4008266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5E02FB-9D3C-4843-A6D6-B2A24EE68581}"/>
              </a:ext>
            </a:extLst>
          </p:cNvPr>
          <p:cNvSpPr>
            <a:spLocks noGrp="1"/>
          </p:cNvSpPr>
          <p:nvPr>
            <p:ph type="title"/>
          </p:nvPr>
        </p:nvSpPr>
        <p:spPr>
          <a:xfrm>
            <a:off x="394850" y="365125"/>
            <a:ext cx="10515600" cy="1325563"/>
          </a:xfrm>
        </p:spPr>
        <p:txBody>
          <a:bodyPr/>
          <a:lstStyle/>
          <a:p>
            <a:r>
              <a:rPr lang="zh-CN" altLang="en-US" dirty="0"/>
              <a:t>嵌入映射模型</a:t>
            </a:r>
            <a:endParaRPr lang="en-US" dirty="0"/>
          </a:p>
        </p:txBody>
      </p:sp>
      <p:sp>
        <p:nvSpPr>
          <p:cNvPr id="4" name="Shape 179">
            <a:extLst>
              <a:ext uri="{FF2B5EF4-FFF2-40B4-BE49-F238E27FC236}">
                <a16:creationId xmlns:a16="http://schemas.microsoft.com/office/drawing/2014/main" id="{FCF2A0E1-44AF-B540-B0C8-7C207D3180C3}"/>
              </a:ext>
            </a:extLst>
          </p:cNvPr>
          <p:cNvSpPr/>
          <p:nvPr/>
        </p:nvSpPr>
        <p:spPr>
          <a:xfrm>
            <a:off x="4088393" y="2206476"/>
            <a:ext cx="2727217" cy="1564302"/>
          </a:xfrm>
          <a:prstGeom prst="leftRightArrow">
            <a:avLst>
              <a:gd name="adj1" fmla="val 50000"/>
              <a:gd name="adj2" fmla="val 50000"/>
            </a:avLst>
          </a:prstGeom>
          <a:solidFill>
            <a:schemeClr val="accent2">
              <a:lumMod val="20000"/>
              <a:lumOff val="80000"/>
            </a:schemeClr>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zh-CN" altLang="en-US" sz="2000" dirty="0">
                <a:latin typeface="Times New Roman" charset="0"/>
                <a:ea typeface="Times New Roman" charset="0"/>
                <a:cs typeface="Times New Roman" charset="0"/>
                <a:sym typeface="Calibri"/>
              </a:rPr>
              <a:t>学习映射函数</a:t>
            </a:r>
            <a:endParaRPr lang="en-US" sz="2000" dirty="0">
              <a:latin typeface="Times New Roman" charset="0"/>
              <a:ea typeface="Times New Roman" charset="0"/>
              <a:cs typeface="Times New Roman" charset="0"/>
              <a:sym typeface="Calibri"/>
            </a:endParaRPr>
          </a:p>
        </p:txBody>
      </p:sp>
      <p:sp>
        <p:nvSpPr>
          <p:cNvPr id="6" name="Shape 181">
            <a:extLst>
              <a:ext uri="{FF2B5EF4-FFF2-40B4-BE49-F238E27FC236}">
                <a16:creationId xmlns:a16="http://schemas.microsoft.com/office/drawing/2014/main" id="{4F5B969F-F906-A94F-8B8B-3E6DD58F3604}"/>
              </a:ext>
            </a:extLst>
          </p:cNvPr>
          <p:cNvSpPr/>
          <p:nvPr/>
        </p:nvSpPr>
        <p:spPr>
          <a:xfrm>
            <a:off x="10125206" y="4305407"/>
            <a:ext cx="1242444" cy="1080000"/>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algn="ct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未见类别标签</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8" name="Shape 183">
            <a:extLst>
              <a:ext uri="{FF2B5EF4-FFF2-40B4-BE49-F238E27FC236}">
                <a16:creationId xmlns:a16="http://schemas.microsoft.com/office/drawing/2014/main" id="{6D8DF239-A8ED-2549-9D2B-DC5888F18D46}"/>
              </a:ext>
            </a:extLst>
          </p:cNvPr>
          <p:cNvSpPr/>
          <p:nvPr/>
        </p:nvSpPr>
        <p:spPr>
          <a:xfrm>
            <a:off x="1014496" y="4372586"/>
            <a:ext cx="1080000" cy="1080000"/>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R="0" lvl="0" indent="0" algn="ctr">
              <a:spcBef>
                <a:spcPts val="0"/>
              </a:spcBef>
              <a:buNone/>
            </a:pP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测试</a:t>
            </a:r>
            <a:endParaRPr lang="en-US" altLang="zh-CN" sz="2000" dirty="0">
              <a:solidFill>
                <a:schemeClr val="dk1"/>
              </a:solidFill>
              <a:latin typeface="DengXian" panose="02010600030101010101" pitchFamily="2" charset="-122"/>
              <a:ea typeface="DengXian" panose="02010600030101010101" pitchFamily="2" charset="-122"/>
              <a:cs typeface="Times New Roman" charset="0"/>
              <a:sym typeface="Calibri"/>
            </a:endParaRPr>
          </a:p>
          <a:p>
            <a:pPr marR="0" lvl="0" indent="0" algn="ctr">
              <a:spcBef>
                <a:spcPts val="0"/>
              </a:spcBef>
              <a:buNone/>
            </a:pP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图像</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9" name="Shape 184">
            <a:extLst>
              <a:ext uri="{FF2B5EF4-FFF2-40B4-BE49-F238E27FC236}">
                <a16:creationId xmlns:a16="http://schemas.microsoft.com/office/drawing/2014/main" id="{ED85923A-7A23-0A4D-AA76-CC4D39F6E48C}"/>
              </a:ext>
            </a:extLst>
          </p:cNvPr>
          <p:cNvSpPr/>
          <p:nvPr/>
        </p:nvSpPr>
        <p:spPr>
          <a:xfrm>
            <a:off x="2408574" y="4582942"/>
            <a:ext cx="609601" cy="524931"/>
          </a:xfrm>
          <a:prstGeom prst="right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       </a:t>
            </a:r>
          </a:p>
        </p:txBody>
      </p:sp>
      <p:sp>
        <p:nvSpPr>
          <p:cNvPr id="11" name="Shape 186">
            <a:extLst>
              <a:ext uri="{FF2B5EF4-FFF2-40B4-BE49-F238E27FC236}">
                <a16:creationId xmlns:a16="http://schemas.microsoft.com/office/drawing/2014/main" id="{193837AC-C8F8-3B48-ACE3-812A6A016416}"/>
              </a:ext>
            </a:extLst>
          </p:cNvPr>
          <p:cNvSpPr/>
          <p:nvPr/>
        </p:nvSpPr>
        <p:spPr>
          <a:xfrm>
            <a:off x="8518604" y="4253048"/>
            <a:ext cx="195852" cy="1261226"/>
          </a:xfrm>
          <a:prstGeom prst="rect">
            <a:avLst/>
          </a:prstGeom>
          <a:solidFill>
            <a:schemeClr val="accent6">
              <a:lumMod val="20000"/>
              <a:lumOff val="80000"/>
            </a:schemeClr>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13" name="Shape 188">
            <a:extLst>
              <a:ext uri="{FF2B5EF4-FFF2-40B4-BE49-F238E27FC236}">
                <a16:creationId xmlns:a16="http://schemas.microsoft.com/office/drawing/2014/main" id="{0EF037DF-C5FF-F849-929C-FF54BF667427}"/>
              </a:ext>
            </a:extLst>
          </p:cNvPr>
          <p:cNvSpPr txBox="1"/>
          <p:nvPr/>
        </p:nvSpPr>
        <p:spPr>
          <a:xfrm>
            <a:off x="2757783" y="5641388"/>
            <a:ext cx="1663024" cy="523220"/>
          </a:xfrm>
          <a:prstGeom prst="rect">
            <a:avLst/>
          </a:prstGeom>
          <a:noFill/>
          <a:ln>
            <a:noFill/>
          </a:ln>
        </p:spPr>
        <p:txBody>
          <a:bodyPr wrap="square" lIns="91425" tIns="45700" rIns="91425" bIns="45700" anchor="t" anchorCtr="0">
            <a:noAutofit/>
          </a:bodyPr>
          <a:lstStyle/>
          <a:p>
            <a:pPr algn="ct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视觉特征</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4" name="Shape 189">
            <a:extLst>
              <a:ext uri="{FF2B5EF4-FFF2-40B4-BE49-F238E27FC236}">
                <a16:creationId xmlns:a16="http://schemas.microsoft.com/office/drawing/2014/main" id="{195B7912-19C2-A146-835B-14114E6994F0}"/>
              </a:ext>
            </a:extLst>
          </p:cNvPr>
          <p:cNvSpPr txBox="1"/>
          <p:nvPr/>
        </p:nvSpPr>
        <p:spPr>
          <a:xfrm>
            <a:off x="7733504" y="5643777"/>
            <a:ext cx="1849757" cy="523220"/>
          </a:xfrm>
          <a:prstGeom prst="rect">
            <a:avLst/>
          </a:prstGeom>
          <a:noFill/>
          <a:ln>
            <a:noFill/>
          </a:ln>
        </p:spPr>
        <p:txBody>
          <a:bodyPr wrap="square" lIns="91425" tIns="45700" rIns="91425" bIns="45700" anchor="t" anchorCtr="0">
            <a:noAutofit/>
          </a:bodyPr>
          <a:lstStyle/>
          <a:p>
            <a:pPr marR="0" lvl="0" indent="0" algn="ctr">
              <a:spcBef>
                <a:spcPts val="0"/>
              </a:spcBef>
              <a:buNone/>
            </a:pP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语义特征</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5" name="Shape 190">
            <a:extLst>
              <a:ext uri="{FF2B5EF4-FFF2-40B4-BE49-F238E27FC236}">
                <a16:creationId xmlns:a16="http://schemas.microsoft.com/office/drawing/2014/main" id="{9EEC8F48-E721-494F-8FD9-4B8BFF3121E3}"/>
              </a:ext>
            </a:extLst>
          </p:cNvPr>
          <p:cNvSpPr txBox="1"/>
          <p:nvPr/>
        </p:nvSpPr>
        <p:spPr>
          <a:xfrm>
            <a:off x="8928051" y="3444901"/>
            <a:ext cx="1322490" cy="405993"/>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Times New Roman" charset="0"/>
                <a:ea typeface="Times New Roman" charset="0"/>
                <a:cs typeface="Times New Roman" charset="0"/>
                <a:sym typeface="Calibri"/>
              </a:rPr>
              <a:t>已知知识</a:t>
            </a:r>
            <a:endParaRPr lang="en-US" dirty="0">
              <a:solidFill>
                <a:schemeClr val="dk1"/>
              </a:solidFill>
              <a:latin typeface="Times New Roman" charset="0"/>
              <a:ea typeface="Times New Roman" charset="0"/>
              <a:cs typeface="Times New Roman" charset="0"/>
              <a:sym typeface="Calibri"/>
            </a:endParaRPr>
          </a:p>
        </p:txBody>
      </p:sp>
      <p:sp>
        <p:nvSpPr>
          <p:cNvPr id="16" name="Shape 191">
            <a:extLst>
              <a:ext uri="{FF2B5EF4-FFF2-40B4-BE49-F238E27FC236}">
                <a16:creationId xmlns:a16="http://schemas.microsoft.com/office/drawing/2014/main" id="{D7A62C22-310C-FE4C-8781-B4471C014CA8}"/>
              </a:ext>
            </a:extLst>
          </p:cNvPr>
          <p:cNvSpPr/>
          <p:nvPr/>
        </p:nvSpPr>
        <p:spPr>
          <a:xfrm>
            <a:off x="1014496" y="2433462"/>
            <a:ext cx="1080000" cy="1080000"/>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algn="ct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训练</a:t>
            </a:r>
            <a:endParaRPr lang="en-US" altLang="zh-CN" sz="2000" dirty="0">
              <a:solidFill>
                <a:schemeClr val="dk1"/>
              </a:solidFill>
              <a:latin typeface="DengXian" panose="02010600030101010101" pitchFamily="2" charset="-122"/>
              <a:ea typeface="DengXian" panose="02010600030101010101" pitchFamily="2" charset="-122"/>
              <a:cs typeface="Times New Roman" charset="0"/>
              <a:sym typeface="Calibri"/>
            </a:endParaRPr>
          </a:p>
          <a:p>
            <a:pPr algn="ct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图像</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7" name="Shape 192">
            <a:extLst>
              <a:ext uri="{FF2B5EF4-FFF2-40B4-BE49-F238E27FC236}">
                <a16:creationId xmlns:a16="http://schemas.microsoft.com/office/drawing/2014/main" id="{8DF8355C-F0FC-8845-B3DD-866844A94A83}"/>
              </a:ext>
            </a:extLst>
          </p:cNvPr>
          <p:cNvSpPr/>
          <p:nvPr/>
        </p:nvSpPr>
        <p:spPr>
          <a:xfrm>
            <a:off x="10125205" y="2432114"/>
            <a:ext cx="1242445" cy="1080000"/>
          </a:xfrm>
          <a:prstGeom prst="rect">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R="0" lvl="0" indent="0" algn="ctr">
              <a:spcBef>
                <a:spcPts val="0"/>
              </a:spcBef>
              <a:buNone/>
            </a:pPr>
            <a:r>
              <a:rPr lang="zh-CN" altLang="en-US" sz="2000" dirty="0">
                <a:solidFill>
                  <a:schemeClr val="dk1"/>
                </a:solidFill>
                <a:latin typeface="DengXian" panose="02010600030101010101" pitchFamily="2" charset="-122"/>
                <a:ea typeface="DengXian" panose="02010600030101010101" pitchFamily="2" charset="-122"/>
                <a:cs typeface="Times New Roman" charset="0"/>
                <a:sym typeface="Calibri"/>
              </a:rPr>
              <a:t>已见类别标签</a:t>
            </a:r>
            <a:endParaRPr lang="en-US" sz="2000" dirty="0">
              <a:solidFill>
                <a:schemeClr val="dk1"/>
              </a:solidFill>
              <a:latin typeface="DengXian" panose="02010600030101010101" pitchFamily="2" charset="-122"/>
              <a:ea typeface="DengXian" panose="02010600030101010101" pitchFamily="2" charset="-122"/>
              <a:cs typeface="Times New Roman" charset="0"/>
              <a:sym typeface="Calibri"/>
            </a:endParaRPr>
          </a:p>
        </p:txBody>
      </p:sp>
      <p:sp>
        <p:nvSpPr>
          <p:cNvPr id="18" name="Shape 193">
            <a:extLst>
              <a:ext uri="{FF2B5EF4-FFF2-40B4-BE49-F238E27FC236}">
                <a16:creationId xmlns:a16="http://schemas.microsoft.com/office/drawing/2014/main" id="{40A43D3C-E5C4-594B-9DF2-B4624B399039}"/>
              </a:ext>
            </a:extLst>
          </p:cNvPr>
          <p:cNvSpPr/>
          <p:nvPr/>
        </p:nvSpPr>
        <p:spPr>
          <a:xfrm>
            <a:off x="2477653" y="2726162"/>
            <a:ext cx="609601" cy="524931"/>
          </a:xfrm>
          <a:prstGeom prst="right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       </a:t>
            </a:r>
          </a:p>
        </p:txBody>
      </p:sp>
      <p:sp>
        <p:nvSpPr>
          <p:cNvPr id="19" name="Shape 194">
            <a:extLst>
              <a:ext uri="{FF2B5EF4-FFF2-40B4-BE49-F238E27FC236}">
                <a16:creationId xmlns:a16="http://schemas.microsoft.com/office/drawing/2014/main" id="{CFF7FA27-EFA3-564D-BB24-52D76BE90DBF}"/>
              </a:ext>
            </a:extLst>
          </p:cNvPr>
          <p:cNvSpPr/>
          <p:nvPr/>
        </p:nvSpPr>
        <p:spPr>
          <a:xfrm rot="5400000">
            <a:off x="9144053" y="2623688"/>
            <a:ext cx="478196" cy="717796"/>
          </a:xfrm>
          <a:prstGeom prst="upDown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
        <p:nvSpPr>
          <p:cNvPr id="20" name="Shape 195">
            <a:extLst>
              <a:ext uri="{FF2B5EF4-FFF2-40B4-BE49-F238E27FC236}">
                <a16:creationId xmlns:a16="http://schemas.microsoft.com/office/drawing/2014/main" id="{0C574F02-C1C7-B043-BBEB-260D3DD96BE9}"/>
              </a:ext>
            </a:extLst>
          </p:cNvPr>
          <p:cNvSpPr/>
          <p:nvPr/>
        </p:nvSpPr>
        <p:spPr>
          <a:xfrm>
            <a:off x="3457550" y="2380668"/>
            <a:ext cx="211790" cy="1216954"/>
          </a:xfrm>
          <a:prstGeom prst="rect">
            <a:avLst/>
          </a:prstGeom>
          <a:solidFill>
            <a:schemeClr val="accent5">
              <a:lumMod val="20000"/>
              <a:lumOff val="80000"/>
            </a:schemeClr>
          </a:solidFill>
          <a:ln w="12700" cap="flat" cmpd="sng">
            <a:solidFill>
              <a:srgbClr val="0070C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21" name="Shape 196">
            <a:extLst>
              <a:ext uri="{FF2B5EF4-FFF2-40B4-BE49-F238E27FC236}">
                <a16:creationId xmlns:a16="http://schemas.microsoft.com/office/drawing/2014/main" id="{8A68D2BB-F922-5347-A571-DB7740A33A82}"/>
              </a:ext>
            </a:extLst>
          </p:cNvPr>
          <p:cNvSpPr/>
          <p:nvPr/>
        </p:nvSpPr>
        <p:spPr>
          <a:xfrm>
            <a:off x="8509678" y="2380668"/>
            <a:ext cx="204778" cy="1216954"/>
          </a:xfrm>
          <a:prstGeom prst="rect">
            <a:avLst/>
          </a:prstGeom>
          <a:solidFill>
            <a:schemeClr val="accent6">
              <a:lumMod val="20000"/>
              <a:lumOff val="80000"/>
            </a:schemeClr>
          </a:solidFill>
          <a:ln w="12700" cap="flat" cmpd="sng">
            <a:solidFill>
              <a:srgbClr val="00B05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22" name="Shape 197">
            <a:extLst>
              <a:ext uri="{FF2B5EF4-FFF2-40B4-BE49-F238E27FC236}">
                <a16:creationId xmlns:a16="http://schemas.microsoft.com/office/drawing/2014/main" id="{3C0589ED-8B39-A34E-824C-8A95B4EFADBA}"/>
              </a:ext>
            </a:extLst>
          </p:cNvPr>
          <p:cNvSpPr txBox="1"/>
          <p:nvPr/>
        </p:nvSpPr>
        <p:spPr>
          <a:xfrm>
            <a:off x="7190725" y="2000570"/>
            <a:ext cx="2842683" cy="371673"/>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dirty="0">
                <a:solidFill>
                  <a:schemeClr val="dk1"/>
                </a:solidFill>
                <a:latin typeface="Times New Roman" charset="0"/>
                <a:ea typeface="Times New Roman" charset="0"/>
                <a:cs typeface="Times New Roman" charset="0"/>
                <a:sym typeface="Calibri"/>
              </a:rPr>
              <a:t>Attributes/Word2Vec/</a:t>
            </a:r>
            <a:r>
              <a:rPr lang="en-US" dirty="0" err="1">
                <a:solidFill>
                  <a:schemeClr val="dk1"/>
                </a:solidFill>
                <a:latin typeface="Times New Roman" charset="0"/>
                <a:ea typeface="Times New Roman" charset="0"/>
                <a:cs typeface="Times New Roman" charset="0"/>
                <a:sym typeface="Calibri"/>
              </a:rPr>
              <a:t>GloVe</a:t>
            </a:r>
            <a:endParaRPr lang="en-US" dirty="0">
              <a:solidFill>
                <a:schemeClr val="dk1"/>
              </a:solidFill>
              <a:latin typeface="Times New Roman" charset="0"/>
              <a:ea typeface="Times New Roman" charset="0"/>
              <a:cs typeface="Times New Roman" charset="0"/>
              <a:sym typeface="Calibri"/>
            </a:endParaRPr>
          </a:p>
        </p:txBody>
      </p:sp>
      <p:sp>
        <p:nvSpPr>
          <p:cNvPr id="24" name="Shape 199">
            <a:extLst>
              <a:ext uri="{FF2B5EF4-FFF2-40B4-BE49-F238E27FC236}">
                <a16:creationId xmlns:a16="http://schemas.microsoft.com/office/drawing/2014/main" id="{4F7672F6-E446-6C4E-A587-7950B905BC13}"/>
              </a:ext>
            </a:extLst>
          </p:cNvPr>
          <p:cNvSpPr/>
          <p:nvPr/>
        </p:nvSpPr>
        <p:spPr>
          <a:xfrm>
            <a:off x="3939163" y="4155841"/>
            <a:ext cx="3032165" cy="1504660"/>
          </a:xfrm>
          <a:prstGeom prst="leftRightArrow">
            <a:avLst>
              <a:gd name="adj1" fmla="val 50000"/>
              <a:gd name="adj2" fmla="val 50000"/>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zh-CN" altLang="en-US" sz="2000" dirty="0">
                <a:solidFill>
                  <a:schemeClr val="dk1"/>
                </a:solidFill>
                <a:latin typeface="Times New Roman" charset="0"/>
                <a:ea typeface="Times New Roman" charset="0"/>
                <a:cs typeface="Times New Roman" charset="0"/>
                <a:sym typeface="Calibri"/>
              </a:rPr>
              <a:t>已学习的映射函数</a:t>
            </a:r>
            <a:endParaRPr lang="en-US" sz="2000" dirty="0">
              <a:solidFill>
                <a:schemeClr val="dk1"/>
              </a:solidFill>
              <a:latin typeface="Times New Roman" charset="0"/>
              <a:ea typeface="Times New Roman" charset="0"/>
              <a:cs typeface="Times New Roman" charset="0"/>
              <a:sym typeface="Calibri"/>
            </a:endParaRPr>
          </a:p>
        </p:txBody>
      </p:sp>
      <p:sp>
        <p:nvSpPr>
          <p:cNvPr id="25" name="Shape 200">
            <a:extLst>
              <a:ext uri="{FF2B5EF4-FFF2-40B4-BE49-F238E27FC236}">
                <a16:creationId xmlns:a16="http://schemas.microsoft.com/office/drawing/2014/main" id="{01809473-7F5B-5D40-8C2D-C336EDE2009B}"/>
              </a:ext>
            </a:extLst>
          </p:cNvPr>
          <p:cNvSpPr/>
          <p:nvPr/>
        </p:nvSpPr>
        <p:spPr>
          <a:xfrm>
            <a:off x="7542100" y="4253048"/>
            <a:ext cx="226622" cy="1217021"/>
          </a:xfrm>
          <a:prstGeom prst="rect">
            <a:avLst/>
          </a:prstGeom>
          <a:solidFill>
            <a:schemeClr val="accent4">
              <a:lumMod val="20000"/>
              <a:lumOff val="80000"/>
            </a:schemeClr>
          </a:solidFill>
          <a:ln w="12700" cap="flat" cmpd="sng">
            <a:solidFill>
              <a:srgbClr val="FFC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dirty="0">
                <a:solidFill>
                  <a:schemeClr val="lt1"/>
                </a:solidFill>
                <a:latin typeface="Calibri"/>
                <a:ea typeface="Calibri"/>
                <a:cs typeface="Calibri"/>
                <a:sym typeface="Calibri"/>
              </a:rPr>
              <a:t>      </a:t>
            </a:r>
          </a:p>
        </p:txBody>
      </p:sp>
      <p:sp>
        <p:nvSpPr>
          <p:cNvPr id="26" name="Shape 201">
            <a:extLst>
              <a:ext uri="{FF2B5EF4-FFF2-40B4-BE49-F238E27FC236}">
                <a16:creationId xmlns:a16="http://schemas.microsoft.com/office/drawing/2014/main" id="{F5C790EE-D6DD-7A47-B4D7-D7F8B979D04F}"/>
              </a:ext>
            </a:extLst>
          </p:cNvPr>
          <p:cNvSpPr txBox="1"/>
          <p:nvPr/>
        </p:nvSpPr>
        <p:spPr>
          <a:xfrm>
            <a:off x="6712783" y="3792673"/>
            <a:ext cx="1796895"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altLang="en-US" dirty="0">
                <a:solidFill>
                  <a:schemeClr val="dk1"/>
                </a:solidFill>
                <a:latin typeface="Arial" panose="020B0604020202020204" pitchFamily="34" charset="0"/>
                <a:ea typeface="Times New Roman" charset="0"/>
                <a:cs typeface="Arial" panose="020B0604020202020204" pitchFamily="34" charset="0"/>
                <a:sym typeface="Calibri"/>
              </a:rPr>
              <a:t>预测的语义特征</a:t>
            </a:r>
            <a:endParaRPr lang="en-US" dirty="0">
              <a:solidFill>
                <a:schemeClr val="dk1"/>
              </a:solidFill>
              <a:latin typeface="Arial" panose="020B0604020202020204" pitchFamily="34" charset="0"/>
              <a:ea typeface="Times New Roman" charset="0"/>
              <a:cs typeface="Arial" panose="020B0604020202020204" pitchFamily="34" charset="0"/>
              <a:sym typeface="Calibri"/>
            </a:endParaRPr>
          </a:p>
        </p:txBody>
      </p:sp>
      <p:grpSp>
        <p:nvGrpSpPr>
          <p:cNvPr id="27" name="Shape 202">
            <a:extLst>
              <a:ext uri="{FF2B5EF4-FFF2-40B4-BE49-F238E27FC236}">
                <a16:creationId xmlns:a16="http://schemas.microsoft.com/office/drawing/2014/main" id="{D2A098AF-7D48-C048-BF3A-0D4D7CC22BE8}"/>
              </a:ext>
            </a:extLst>
          </p:cNvPr>
          <p:cNvGrpSpPr/>
          <p:nvPr/>
        </p:nvGrpSpPr>
        <p:grpSpPr>
          <a:xfrm>
            <a:off x="7892333" y="4667391"/>
            <a:ext cx="620385" cy="865540"/>
            <a:chOff x="7878482" y="4946217"/>
            <a:chExt cx="620385" cy="865540"/>
          </a:xfrm>
        </p:grpSpPr>
        <p:sp>
          <p:nvSpPr>
            <p:cNvPr id="28" name="Shape 203">
              <a:extLst>
                <a:ext uri="{FF2B5EF4-FFF2-40B4-BE49-F238E27FC236}">
                  <a16:creationId xmlns:a16="http://schemas.microsoft.com/office/drawing/2014/main" id="{E33A73B3-0FBB-494B-98C5-032E29D164FA}"/>
                </a:ext>
              </a:extLst>
            </p:cNvPr>
            <p:cNvSpPr/>
            <p:nvPr/>
          </p:nvSpPr>
          <p:spPr>
            <a:xfrm>
              <a:off x="7878482" y="4946217"/>
              <a:ext cx="502660" cy="392380"/>
            </a:xfrm>
            <a:prstGeom prst="leftRightArrow">
              <a:avLst>
                <a:gd name="adj1" fmla="val 50000"/>
                <a:gd name="adj2" fmla="val 50000"/>
              </a:avLst>
            </a:prstGeom>
            <a:solidFill>
              <a:schemeClr val="lt2"/>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9" name="Shape 204">
              <a:extLst>
                <a:ext uri="{FF2B5EF4-FFF2-40B4-BE49-F238E27FC236}">
                  <a16:creationId xmlns:a16="http://schemas.microsoft.com/office/drawing/2014/main" id="{D814C474-CBBF-3040-9612-4F52A507C7A6}"/>
                </a:ext>
              </a:extLst>
            </p:cNvPr>
            <p:cNvSpPr txBox="1"/>
            <p:nvPr/>
          </p:nvSpPr>
          <p:spPr>
            <a:xfrm>
              <a:off x="7878482" y="5411647"/>
              <a:ext cx="620385"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2000">
                  <a:solidFill>
                    <a:schemeClr val="dk1"/>
                  </a:solidFill>
                  <a:latin typeface="+mn-ea"/>
                  <a:cs typeface="Calibri"/>
                  <a:sym typeface="Calibri"/>
                </a:rPr>
                <a:t>NN</a:t>
              </a:r>
              <a:endParaRPr lang="en-US" sz="2000" dirty="0">
                <a:solidFill>
                  <a:schemeClr val="dk1"/>
                </a:solidFill>
                <a:latin typeface="+mn-ea"/>
                <a:cs typeface="Calibri"/>
                <a:sym typeface="Calibri"/>
              </a:endParaRPr>
            </a:p>
          </p:txBody>
        </p:sp>
      </p:grpSp>
      <p:sp>
        <p:nvSpPr>
          <p:cNvPr id="30" name="Shape 114">
            <a:extLst>
              <a:ext uri="{FF2B5EF4-FFF2-40B4-BE49-F238E27FC236}">
                <a16:creationId xmlns:a16="http://schemas.microsoft.com/office/drawing/2014/main" id="{5FE16E74-A1DA-7D48-9702-82708BFE087A}"/>
              </a:ext>
            </a:extLst>
          </p:cNvPr>
          <p:cNvSpPr txBox="1"/>
          <p:nvPr/>
        </p:nvSpPr>
        <p:spPr>
          <a:xfrm>
            <a:off x="0" y="6476880"/>
            <a:ext cx="9654363" cy="435081"/>
          </a:xfrm>
          <a:prstGeom prst="rect">
            <a:avLst/>
          </a:prstGeom>
          <a:noFill/>
          <a:ln>
            <a:noFill/>
          </a:ln>
        </p:spPr>
        <p:txBody>
          <a:bodyPr wrap="square" lIns="91425" tIns="45700" rIns="91425" bIns="45700" anchor="t" anchorCtr="0">
            <a:no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Andrea </a:t>
            </a:r>
            <a:r>
              <a:rPr lang="en-US" sz="1000" dirty="0" err="1">
                <a:solidFill>
                  <a:schemeClr val="tx1">
                    <a:lumMod val="50000"/>
                    <a:lumOff val="50000"/>
                  </a:schemeClr>
                </a:solidFill>
                <a:latin typeface="Arial" panose="020B0604020202020204" pitchFamily="34" charset="0"/>
                <a:cs typeface="Arial" panose="020B0604020202020204" pitchFamily="34" charset="0"/>
              </a:rPr>
              <a:t>Frome</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al.</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Devise: A Deep Visual-semantic Embedding Model. In NIPS, 2013.</a:t>
            </a:r>
          </a:p>
          <a:p>
            <a:r>
              <a:rPr lang="en-US" sz="1000" dirty="0">
                <a:solidFill>
                  <a:schemeClr val="tx1">
                    <a:lumMod val="50000"/>
                    <a:lumOff val="50000"/>
                  </a:schemeClr>
                </a:solidFill>
                <a:latin typeface="Arial" panose="020B0604020202020204" pitchFamily="34" charset="0"/>
                <a:cs typeface="Arial" panose="020B0604020202020204" pitchFamily="34" charset="0"/>
              </a:rPr>
              <a:t>Jimmy Ba</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al.</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Predicting Deep Zero-shot Convolutional Neural Networks Using Textual Descriptions. In ICCV, 2015</a:t>
            </a:r>
          </a:p>
        </p:txBody>
      </p:sp>
      <p:sp>
        <p:nvSpPr>
          <p:cNvPr id="2" name="Slide Number Placeholder 1">
            <a:extLst>
              <a:ext uri="{FF2B5EF4-FFF2-40B4-BE49-F238E27FC236}">
                <a16:creationId xmlns:a16="http://schemas.microsoft.com/office/drawing/2014/main" id="{A5C9EB33-3B4F-D84B-A158-F37A0129FD1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18</a:t>
            </a:fld>
            <a:endParaRPr lang="en-US"/>
          </a:p>
        </p:txBody>
      </p:sp>
      <p:sp>
        <p:nvSpPr>
          <p:cNvPr id="31" name="Shape 195">
            <a:extLst>
              <a:ext uri="{FF2B5EF4-FFF2-40B4-BE49-F238E27FC236}">
                <a16:creationId xmlns:a16="http://schemas.microsoft.com/office/drawing/2014/main" id="{FCD60E83-AECD-DB48-AB0B-879AB48D6FA2}"/>
              </a:ext>
            </a:extLst>
          </p:cNvPr>
          <p:cNvSpPr/>
          <p:nvPr/>
        </p:nvSpPr>
        <p:spPr>
          <a:xfrm>
            <a:off x="3457550" y="4253822"/>
            <a:ext cx="211790" cy="1216954"/>
          </a:xfrm>
          <a:prstGeom prst="rect">
            <a:avLst/>
          </a:prstGeom>
          <a:solidFill>
            <a:schemeClr val="accent5">
              <a:lumMod val="20000"/>
              <a:lumOff val="80000"/>
            </a:schemeClr>
          </a:solidFill>
          <a:ln w="12700" cap="flat" cmpd="sng">
            <a:solidFill>
              <a:srgbClr val="0070C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800">
                <a:solidFill>
                  <a:schemeClr val="lt1"/>
                </a:solidFill>
                <a:latin typeface="Calibri"/>
                <a:ea typeface="Calibri"/>
                <a:cs typeface="Calibri"/>
                <a:sym typeface="Calibri"/>
              </a:rPr>
              <a:t>      </a:t>
            </a:r>
          </a:p>
        </p:txBody>
      </p:sp>
      <p:sp>
        <p:nvSpPr>
          <p:cNvPr id="32" name="Shape 194">
            <a:extLst>
              <a:ext uri="{FF2B5EF4-FFF2-40B4-BE49-F238E27FC236}">
                <a16:creationId xmlns:a16="http://schemas.microsoft.com/office/drawing/2014/main" id="{C3E577D5-05DE-3C44-B28B-084B84E716C3}"/>
              </a:ext>
            </a:extLst>
          </p:cNvPr>
          <p:cNvSpPr/>
          <p:nvPr/>
        </p:nvSpPr>
        <p:spPr>
          <a:xfrm rot="5400000">
            <a:off x="9144053" y="4461775"/>
            <a:ext cx="478196" cy="717796"/>
          </a:xfrm>
          <a:prstGeom prst="upDownArrow">
            <a:avLst>
              <a:gd name="adj1" fmla="val 50000"/>
              <a:gd name="adj2" fmla="val 50000"/>
            </a:avLst>
          </a:prstGeom>
          <a:solidFill>
            <a:schemeClr val="bg1">
              <a:lumMod val="95000"/>
            </a:schemeClr>
          </a:solidFill>
          <a:ln w="12700"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95755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D029C3A-3096-214D-BBC8-31BE51BB02A2}"/>
              </a:ext>
            </a:extLst>
          </p:cNvPr>
          <p:cNvSpPr txBox="1">
            <a:spLocks/>
          </p:cNvSpPr>
          <p:nvPr/>
        </p:nvSpPr>
        <p:spPr>
          <a:xfrm>
            <a:off x="39485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icrosoft YaHei" panose="020B0503020204020204" pitchFamily="34" charset="-122"/>
                <a:ea typeface="Microsoft YaHei" panose="020B0503020204020204" pitchFamily="34" charset="-122"/>
                <a:cs typeface="+mj-cs"/>
              </a:defRPr>
            </a:lvl1pPr>
          </a:lstStyle>
          <a:p>
            <a:r>
              <a:rPr lang="zh-CN" altLang="en-US"/>
              <a:t>嵌入映射模型</a:t>
            </a:r>
            <a:endParaRPr lang="en-US" dirty="0"/>
          </a:p>
        </p:txBody>
      </p:sp>
      <p:pic>
        <p:nvPicPr>
          <p:cNvPr id="5" name="Content Placeholder 3">
            <a:extLst>
              <a:ext uri="{FF2B5EF4-FFF2-40B4-BE49-F238E27FC236}">
                <a16:creationId xmlns:a16="http://schemas.microsoft.com/office/drawing/2014/main" id="{EC3E72BD-C3FF-234A-BA4D-917A0A89C7B5}"/>
              </a:ext>
            </a:extLst>
          </p:cNvPr>
          <p:cNvPicPr>
            <a:picLocks noChangeAspect="1"/>
          </p:cNvPicPr>
          <p:nvPr/>
        </p:nvPicPr>
        <p:blipFill>
          <a:blip r:embed="rId2"/>
          <a:stretch>
            <a:fillRect/>
          </a:stretch>
        </p:blipFill>
        <p:spPr>
          <a:xfrm>
            <a:off x="5146959" y="2276764"/>
            <a:ext cx="5334000" cy="2997200"/>
          </a:xfrm>
          <a:prstGeom prst="rect">
            <a:avLst/>
          </a:prstGeom>
        </p:spPr>
      </p:pic>
      <p:pic>
        <p:nvPicPr>
          <p:cNvPr id="6" name="Picture 5">
            <a:extLst>
              <a:ext uri="{FF2B5EF4-FFF2-40B4-BE49-F238E27FC236}">
                <a16:creationId xmlns:a16="http://schemas.microsoft.com/office/drawing/2014/main" id="{758353C7-7832-664F-8DF0-EE9E3EE87A2F}"/>
              </a:ext>
            </a:extLst>
          </p:cNvPr>
          <p:cNvPicPr>
            <a:picLocks noChangeAspect="1"/>
          </p:cNvPicPr>
          <p:nvPr/>
        </p:nvPicPr>
        <p:blipFill>
          <a:blip r:embed="rId3"/>
          <a:stretch>
            <a:fillRect/>
          </a:stretch>
        </p:blipFill>
        <p:spPr>
          <a:xfrm>
            <a:off x="1711041" y="3342169"/>
            <a:ext cx="2993909" cy="876266"/>
          </a:xfrm>
          <a:prstGeom prst="rect">
            <a:avLst/>
          </a:prstGeom>
        </p:spPr>
      </p:pic>
      <p:sp>
        <p:nvSpPr>
          <p:cNvPr id="7" name="TextBox 6">
            <a:extLst>
              <a:ext uri="{FF2B5EF4-FFF2-40B4-BE49-F238E27FC236}">
                <a16:creationId xmlns:a16="http://schemas.microsoft.com/office/drawing/2014/main" id="{E4094E75-67D0-5C43-BD0F-5104E2A547BF}"/>
              </a:ext>
            </a:extLst>
          </p:cNvPr>
          <p:cNvSpPr txBox="1"/>
          <p:nvPr/>
        </p:nvSpPr>
        <p:spPr>
          <a:xfrm>
            <a:off x="1506839" y="5273964"/>
            <a:ext cx="1953491" cy="830997"/>
          </a:xfrm>
          <a:prstGeom prst="rect">
            <a:avLst/>
          </a:prstGeom>
          <a:noFill/>
        </p:spPr>
        <p:txBody>
          <a:bodyPr wrap="square" rtlCol="0">
            <a:spAutoFit/>
          </a:bodyPr>
          <a:lstStyle/>
          <a:p>
            <a:r>
              <a:rPr lang="en-US" sz="2400" dirty="0">
                <a:latin typeface="Arial" panose="020B0604020202020204" pitchFamily="34" charset="0"/>
                <a:ea typeface="DengXian" panose="02010600030101010101" pitchFamily="2" charset="-122"/>
                <a:cs typeface="Arial" panose="020B0604020202020204" pitchFamily="34" charset="0"/>
              </a:rPr>
              <a:t>V</a:t>
            </a:r>
            <a:r>
              <a:rPr lang="zh-CN" altLang="en-US" sz="2400" dirty="0">
                <a:latin typeface="DengXian" panose="02010600030101010101" pitchFamily="2" charset="-122"/>
                <a:ea typeface="DengXian" panose="02010600030101010101" pitchFamily="2" charset="-122"/>
              </a:rPr>
              <a:t>：视觉空间</a:t>
            </a:r>
            <a:endParaRPr lang="en-US" altLang="zh-CN" sz="2400" dirty="0">
              <a:latin typeface="DengXian" panose="02010600030101010101" pitchFamily="2" charset="-122"/>
              <a:ea typeface="DengXian" panose="02010600030101010101" pitchFamily="2" charset="-122"/>
            </a:endParaRPr>
          </a:p>
          <a:p>
            <a:r>
              <a:rPr lang="en-US" altLang="zh-CN" sz="2400" dirty="0">
                <a:latin typeface="Arial" panose="020B0604020202020204" pitchFamily="34" charset="0"/>
                <a:ea typeface="DengXian" panose="02010600030101010101" pitchFamily="2" charset="-122"/>
                <a:cs typeface="Arial" panose="020B0604020202020204" pitchFamily="34" charset="0"/>
              </a:rPr>
              <a:t>S</a:t>
            </a:r>
            <a:r>
              <a:rPr lang="zh-CN" altLang="en-US" sz="2400" dirty="0">
                <a:latin typeface="DengXian" panose="02010600030101010101" pitchFamily="2" charset="-122"/>
                <a:ea typeface="DengXian" panose="02010600030101010101" pitchFamily="2" charset="-122"/>
              </a:rPr>
              <a:t>：语义空间</a:t>
            </a:r>
            <a:r>
              <a:rPr lang="en-US" sz="2400" dirty="0">
                <a:latin typeface="DengXian" panose="02010600030101010101" pitchFamily="2" charset="-122"/>
                <a:ea typeface="DengXian" panose="02010600030101010101" pitchFamily="2" charset="-122"/>
              </a:rPr>
              <a:t> </a:t>
            </a:r>
          </a:p>
        </p:txBody>
      </p:sp>
      <p:sp>
        <p:nvSpPr>
          <p:cNvPr id="2" name="Slide Number Placeholder 1">
            <a:extLst>
              <a:ext uri="{FF2B5EF4-FFF2-40B4-BE49-F238E27FC236}">
                <a16:creationId xmlns:a16="http://schemas.microsoft.com/office/drawing/2014/main" id="{FED6129A-2767-5347-8588-EF74D3BD588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19</a:t>
            </a:fld>
            <a:endParaRPr lang="en-US"/>
          </a:p>
        </p:txBody>
      </p:sp>
    </p:spTree>
    <p:extLst>
      <p:ext uri="{BB962C8B-B14F-4D97-AF65-F5344CB8AC3E}">
        <p14:creationId xmlns:p14="http://schemas.microsoft.com/office/powerpoint/2010/main" val="79174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6C963D6-9EA0-0645-B97F-3A668046CC7A}"/>
              </a:ext>
            </a:extLst>
          </p:cNvPr>
          <p:cNvSpPr txBox="1">
            <a:spLocks/>
          </p:cNvSpPr>
          <p:nvPr/>
        </p:nvSpPr>
        <p:spPr>
          <a:xfrm>
            <a:off x="838199" y="1825625"/>
            <a:ext cx="10625919" cy="4583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2000" dirty="0"/>
              <a:t>研究方向</a:t>
            </a:r>
            <a:endParaRPr lang="en-US" altLang="zh-CN" sz="2000" dirty="0"/>
          </a:p>
          <a:p>
            <a:pPr lvl="1">
              <a:lnSpc>
                <a:spcPct val="110000"/>
              </a:lnSpc>
            </a:pPr>
            <a:r>
              <a:rPr lang="zh-CN" altLang="en-US" sz="1600" dirty="0"/>
              <a:t>计算机视觉、多媒体计算</a:t>
            </a:r>
            <a:endParaRPr lang="en-US" altLang="zh-CN" dirty="0"/>
          </a:p>
          <a:p>
            <a:pPr marL="0" indent="0">
              <a:lnSpc>
                <a:spcPct val="110000"/>
              </a:lnSpc>
              <a:buNone/>
            </a:pPr>
            <a:r>
              <a:rPr lang="zh-CN" altLang="en-US" sz="2000" dirty="0"/>
              <a:t>教育经历</a:t>
            </a:r>
            <a:endParaRPr lang="en-US" altLang="zh-CN" sz="2000" dirty="0"/>
          </a:p>
          <a:p>
            <a:pPr lvl="1">
              <a:lnSpc>
                <a:spcPct val="110000"/>
              </a:lnSpc>
            </a:pPr>
            <a:r>
              <a:rPr lang="zh-CN" altLang="en-US" sz="1600" dirty="0"/>
              <a:t>浙江大学， 计算机科学与技术，博士</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2015-2020</a:t>
            </a:r>
            <a:r>
              <a:rPr lang="zh-CN" altLang="en-US" sz="1600" dirty="0">
                <a:latin typeface="Arial" panose="020B0604020202020204" pitchFamily="34" charset="0"/>
                <a:cs typeface="Arial" panose="020B0604020202020204" pitchFamily="34" charset="0"/>
              </a:rPr>
              <a:t>）</a:t>
            </a:r>
            <a:endParaRPr lang="en-US" altLang="zh-CN" sz="1600" dirty="0">
              <a:latin typeface="Arial" panose="020B0604020202020204" pitchFamily="34" charset="0"/>
              <a:cs typeface="Arial" panose="020B0604020202020204" pitchFamily="34" charset="0"/>
            </a:endParaRPr>
          </a:p>
          <a:p>
            <a:pPr lvl="1">
              <a:lnSpc>
                <a:spcPct val="110000"/>
              </a:lnSpc>
            </a:pPr>
            <a:r>
              <a:rPr lang="zh-CN" altLang="en-US" sz="1600" dirty="0"/>
              <a:t>大连理工大学，电子信息工程，本科（</a:t>
            </a:r>
            <a:r>
              <a:rPr lang="en-US" altLang="zh-CN" sz="1600" dirty="0">
                <a:latin typeface="Arial" panose="020B0604020202020204" pitchFamily="34" charset="0"/>
                <a:cs typeface="Arial" panose="020B0604020202020204" pitchFamily="34" charset="0"/>
              </a:rPr>
              <a:t>2011-2015</a:t>
            </a:r>
            <a:r>
              <a:rPr lang="en-US" altLang="zh-CN" sz="1600" dirty="0"/>
              <a:t>)</a:t>
            </a:r>
            <a:endParaRPr lang="en-US" altLang="zh-CN" sz="2000" dirty="0"/>
          </a:p>
          <a:p>
            <a:pPr marL="0" indent="0">
              <a:lnSpc>
                <a:spcPct val="110000"/>
              </a:lnSpc>
              <a:buNone/>
            </a:pPr>
            <a:r>
              <a:rPr lang="zh-CN" altLang="en-US" sz="2000" dirty="0"/>
              <a:t>交流经历</a:t>
            </a:r>
            <a:endParaRPr lang="en-US" altLang="zh-CN" sz="2000" dirty="0"/>
          </a:p>
          <a:p>
            <a:pPr lvl="1">
              <a:lnSpc>
                <a:spcPct val="110000"/>
              </a:lnSpc>
            </a:pPr>
            <a:r>
              <a:rPr lang="zh-CN" altLang="en-US" sz="1600" dirty="0">
                <a:latin typeface="Arial" panose="020B0604020202020204" pitchFamily="34" charset="0"/>
                <a:cs typeface="Arial" panose="020B0604020202020204" pitchFamily="34" charset="0"/>
              </a:rPr>
              <a:t>南洋理工大学，导师：</a:t>
            </a:r>
            <a:r>
              <a:rPr lang="en-US" altLang="zh-CN" sz="1600" dirty="0">
                <a:latin typeface="Arial" panose="020B0604020202020204" pitchFamily="34" charset="0"/>
                <a:cs typeface="Arial" panose="020B0604020202020204" pitchFamily="34" charset="0"/>
              </a:rPr>
              <a:t>Hanwang Zhang (2018.07-2019.05)</a:t>
            </a:r>
            <a:r>
              <a:rPr lang="zh-CN" altLang="en-US" sz="1600" dirty="0">
                <a:latin typeface="Arial" panose="020B0604020202020204" pitchFamily="34" charset="0"/>
                <a:cs typeface="Arial" panose="020B0604020202020204" pitchFamily="34" charset="0"/>
              </a:rPr>
              <a:t>（学术新星计划资助）</a:t>
            </a:r>
            <a:endParaRPr lang="en-US" altLang="zh-CN" sz="1600" dirty="0">
              <a:latin typeface="Arial" panose="020B0604020202020204" pitchFamily="34" charset="0"/>
              <a:cs typeface="Arial" panose="020B0604020202020204" pitchFamily="34" charset="0"/>
            </a:endParaRPr>
          </a:p>
          <a:p>
            <a:pPr lvl="1">
              <a:lnSpc>
                <a:spcPct val="110000"/>
              </a:lnSpc>
            </a:pPr>
            <a:r>
              <a:rPr lang="zh-CN" altLang="en-US" sz="1600" dirty="0">
                <a:latin typeface="Arial" panose="020B0604020202020204" pitchFamily="34" charset="0"/>
                <a:cs typeface="Arial" panose="020B0604020202020204" pitchFamily="34" charset="0"/>
              </a:rPr>
              <a:t>哥伦比亚大学，导师：</a:t>
            </a:r>
            <a:r>
              <a:rPr lang="en-US" altLang="zh-CN" sz="1600" dirty="0">
                <a:latin typeface="Arial" panose="020B0604020202020204" pitchFamily="34" charset="0"/>
                <a:cs typeface="Arial" panose="020B0604020202020204" pitchFamily="34" charset="0"/>
              </a:rPr>
              <a:t>Shih-Fu Chang (2017.08-2018.01)</a:t>
            </a:r>
            <a:r>
              <a:rPr lang="zh-CN" altLang="en-US" sz="1600" dirty="0">
                <a:latin typeface="Arial" panose="020B0604020202020204" pitchFamily="34" charset="0"/>
                <a:cs typeface="Arial" panose="020B0604020202020204" pitchFamily="34" charset="0"/>
              </a:rPr>
              <a:t>（研究生院校派资助）</a:t>
            </a:r>
            <a:endParaRPr lang="en-US" altLang="zh-CN" sz="2000" dirty="0"/>
          </a:p>
          <a:p>
            <a:pPr marL="0" indent="0">
              <a:lnSpc>
                <a:spcPct val="110000"/>
              </a:lnSpc>
              <a:buNone/>
            </a:pPr>
            <a:r>
              <a:rPr lang="zh-CN" altLang="en-US" sz="2000" dirty="0"/>
              <a:t>科研工作</a:t>
            </a:r>
            <a:endParaRPr lang="en-US" altLang="zh-CN" sz="2000" dirty="0"/>
          </a:p>
          <a:p>
            <a:pPr lvl="1">
              <a:lnSpc>
                <a:spcPct val="110000"/>
              </a:lnSpc>
            </a:pPr>
            <a:r>
              <a:rPr lang="zh-CN" altLang="en-US" sz="1600" dirty="0"/>
              <a:t>发表</a:t>
            </a:r>
            <a:r>
              <a:rPr lang="en-US" altLang="zh-CN" sz="1600" dirty="0">
                <a:latin typeface="Arial" panose="020B0604020202020204" pitchFamily="34" charset="0"/>
                <a:cs typeface="Arial" panose="020B0604020202020204" pitchFamily="34" charset="0"/>
              </a:rPr>
              <a:t>CVPR</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ICCV</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AAAI</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EMNLP</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ACM MM</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SIGIR</a:t>
            </a:r>
            <a:r>
              <a:rPr lang="zh-CN" altLang="en-US" sz="1600" dirty="0"/>
              <a:t>等论文</a:t>
            </a:r>
            <a:r>
              <a:rPr lang="en-US" altLang="zh-CN" sz="1600" dirty="0"/>
              <a:t>10</a:t>
            </a:r>
            <a:r>
              <a:rPr lang="zh-CN" altLang="en-US" sz="1600" dirty="0"/>
              <a:t>篇（其中第一作者</a:t>
            </a:r>
            <a:r>
              <a:rPr lang="en-US" altLang="zh-CN" sz="1600" dirty="0">
                <a:latin typeface="Arial" panose="020B0604020202020204" pitchFamily="34" charset="0"/>
                <a:cs typeface="Arial" panose="020B0604020202020204" pitchFamily="34" charset="0"/>
              </a:rPr>
              <a:t>6</a:t>
            </a:r>
            <a:r>
              <a:rPr lang="zh-CN" altLang="en-US" sz="1600" dirty="0"/>
              <a:t>篇）</a:t>
            </a:r>
            <a:endParaRPr lang="en-US" altLang="zh-CN" sz="1600" dirty="0"/>
          </a:p>
          <a:p>
            <a:pPr lvl="1">
              <a:lnSpc>
                <a:spcPct val="110000"/>
              </a:lnSpc>
            </a:pPr>
            <a:r>
              <a:rPr lang="zh-CN" altLang="en-US" sz="1600" dirty="0"/>
              <a:t>论文引用量</a:t>
            </a:r>
            <a:r>
              <a:rPr lang="en-US" altLang="zh-CN" sz="1600" dirty="0">
                <a:latin typeface="Arial" panose="020B0604020202020204" pitchFamily="34" charset="0"/>
                <a:cs typeface="Arial" panose="020B0604020202020204" pitchFamily="34" charset="0"/>
              </a:rPr>
              <a:t>Google Citations</a:t>
            </a:r>
            <a:r>
              <a:rPr lang="zh-CN" altLang="en-US" sz="1600" dirty="0"/>
              <a:t>统计共</a:t>
            </a:r>
            <a:r>
              <a:rPr lang="en-US" altLang="zh-CN" sz="1600" dirty="0">
                <a:latin typeface="Arial" panose="020B0604020202020204" pitchFamily="34" charset="0"/>
                <a:cs typeface="Arial" panose="020B0604020202020204" pitchFamily="34" charset="0"/>
              </a:rPr>
              <a:t>640+</a:t>
            </a:r>
            <a:r>
              <a:rPr lang="zh-CN" altLang="en-US" sz="1600" dirty="0"/>
              <a:t>余次</a:t>
            </a:r>
            <a:endParaRPr lang="en-US" altLang="zh-CN" sz="1600" dirty="0"/>
          </a:p>
          <a:p>
            <a:pPr lvl="1">
              <a:lnSpc>
                <a:spcPct val="110000"/>
              </a:lnSpc>
            </a:pPr>
            <a:r>
              <a:rPr lang="zh-CN" altLang="en-US" sz="1600" dirty="0"/>
              <a:t>担任</a:t>
            </a:r>
            <a:r>
              <a:rPr lang="en-US" altLang="zh-CN" sz="1600" dirty="0">
                <a:latin typeface="Arial" panose="020B0604020202020204" pitchFamily="34" charset="0"/>
                <a:cs typeface="Arial" panose="020B0604020202020204" pitchFamily="34" charset="0"/>
              </a:rPr>
              <a:t>CVPR</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ICCV</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ECCV</a:t>
            </a:r>
            <a:r>
              <a:rPr lang="zh-CN" altLang="en-US"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NeurIPS</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ACL</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ACM MM</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AAAI</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TNNLS</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CVIU</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PR</a:t>
            </a:r>
            <a:r>
              <a:rPr lang="zh-CN" altLang="en-US" sz="1600" dirty="0"/>
              <a:t>等受邀审稿人</a:t>
            </a:r>
            <a:endParaRPr lang="en-US" altLang="zh-CN" sz="1600" dirty="0"/>
          </a:p>
        </p:txBody>
      </p:sp>
      <p:pic>
        <p:nvPicPr>
          <p:cNvPr id="6" name="Picture 5">
            <a:extLst>
              <a:ext uri="{FF2B5EF4-FFF2-40B4-BE49-F238E27FC236}">
                <a16:creationId xmlns:a16="http://schemas.microsoft.com/office/drawing/2014/main" id="{FA6DCD88-9CC2-BF4D-8C55-0830CB245F8B}"/>
              </a:ext>
            </a:extLst>
          </p:cNvPr>
          <p:cNvPicPr>
            <a:picLocks noChangeAspect="1"/>
          </p:cNvPicPr>
          <p:nvPr/>
        </p:nvPicPr>
        <p:blipFill>
          <a:blip r:embed="rId2"/>
          <a:stretch>
            <a:fillRect/>
          </a:stretch>
        </p:blipFill>
        <p:spPr>
          <a:xfrm>
            <a:off x="10046970" y="948863"/>
            <a:ext cx="1483650" cy="1483650"/>
          </a:xfrm>
          <a:prstGeom prst="rect">
            <a:avLst/>
          </a:prstGeom>
        </p:spPr>
      </p:pic>
      <p:pic>
        <p:nvPicPr>
          <p:cNvPr id="7" name="Picture 6">
            <a:extLst>
              <a:ext uri="{FF2B5EF4-FFF2-40B4-BE49-F238E27FC236}">
                <a16:creationId xmlns:a16="http://schemas.microsoft.com/office/drawing/2014/main" id="{7F35AA31-B600-4349-A47B-AFFBE44493EA}"/>
              </a:ext>
            </a:extLst>
          </p:cNvPr>
          <p:cNvPicPr>
            <a:picLocks noChangeAspect="1"/>
          </p:cNvPicPr>
          <p:nvPr/>
        </p:nvPicPr>
        <p:blipFill>
          <a:blip r:embed="rId3"/>
          <a:stretch>
            <a:fillRect/>
          </a:stretch>
        </p:blipFill>
        <p:spPr>
          <a:xfrm>
            <a:off x="7819667" y="1003942"/>
            <a:ext cx="1362386" cy="1365421"/>
          </a:xfrm>
          <a:prstGeom prst="rect">
            <a:avLst/>
          </a:prstGeom>
        </p:spPr>
      </p:pic>
      <p:sp>
        <p:nvSpPr>
          <p:cNvPr id="8" name="Title 1">
            <a:extLst>
              <a:ext uri="{FF2B5EF4-FFF2-40B4-BE49-F238E27FC236}">
                <a16:creationId xmlns:a16="http://schemas.microsoft.com/office/drawing/2014/main" id="{41674692-2E26-2748-BC47-B70CD84B4EA7}"/>
              </a:ext>
            </a:extLst>
          </p:cNvPr>
          <p:cNvSpPr>
            <a:spLocks noGrp="1"/>
          </p:cNvSpPr>
          <p:nvPr>
            <p:ph type="title"/>
          </p:nvPr>
        </p:nvSpPr>
        <p:spPr>
          <a:xfrm>
            <a:off x="838200" y="365125"/>
            <a:ext cx="10515600" cy="1325563"/>
          </a:xfrm>
        </p:spPr>
        <p:txBody>
          <a:bodyPr/>
          <a:lstStyle/>
          <a:p>
            <a:r>
              <a:rPr lang="zh-CN" altLang="en-US" dirty="0">
                <a:solidFill>
                  <a:schemeClr val="bg1"/>
                </a:solidFill>
              </a:rPr>
              <a:t>个人介绍</a:t>
            </a:r>
            <a:endParaRPr lang="en-US" dirty="0">
              <a:solidFill>
                <a:schemeClr val="bg1"/>
              </a:solidFill>
            </a:endParaRPr>
          </a:p>
        </p:txBody>
      </p:sp>
      <p:pic>
        <p:nvPicPr>
          <p:cNvPr id="2" name="Picture 1">
            <a:extLst>
              <a:ext uri="{FF2B5EF4-FFF2-40B4-BE49-F238E27FC236}">
                <a16:creationId xmlns:a16="http://schemas.microsoft.com/office/drawing/2014/main" id="{EE7971B1-7BDA-6A41-BF90-A61FA5C8F1A8}"/>
              </a:ext>
            </a:extLst>
          </p:cNvPr>
          <p:cNvPicPr>
            <a:picLocks noChangeAspect="1"/>
          </p:cNvPicPr>
          <p:nvPr/>
        </p:nvPicPr>
        <p:blipFill>
          <a:blip r:embed="rId4"/>
          <a:stretch>
            <a:fillRect/>
          </a:stretch>
        </p:blipFill>
        <p:spPr>
          <a:xfrm>
            <a:off x="7646989" y="2913102"/>
            <a:ext cx="2206505" cy="792344"/>
          </a:xfrm>
          <a:prstGeom prst="rect">
            <a:avLst/>
          </a:prstGeom>
        </p:spPr>
      </p:pic>
      <p:pic>
        <p:nvPicPr>
          <p:cNvPr id="3" name="Picture 2">
            <a:extLst>
              <a:ext uri="{FF2B5EF4-FFF2-40B4-BE49-F238E27FC236}">
                <a16:creationId xmlns:a16="http://schemas.microsoft.com/office/drawing/2014/main" id="{2AE17C69-158D-0244-A3E5-EB6B4D25CF01}"/>
              </a:ext>
            </a:extLst>
          </p:cNvPr>
          <p:cNvPicPr>
            <a:picLocks noChangeAspect="1"/>
          </p:cNvPicPr>
          <p:nvPr/>
        </p:nvPicPr>
        <p:blipFill>
          <a:blip r:embed="rId5"/>
          <a:stretch>
            <a:fillRect/>
          </a:stretch>
        </p:blipFill>
        <p:spPr>
          <a:xfrm>
            <a:off x="10046970" y="2655850"/>
            <a:ext cx="1483650" cy="1306849"/>
          </a:xfrm>
          <a:prstGeom prst="rect">
            <a:avLst/>
          </a:prstGeom>
        </p:spPr>
      </p:pic>
      <p:sp>
        <p:nvSpPr>
          <p:cNvPr id="4" name="Slide Number Placeholder 3">
            <a:extLst>
              <a:ext uri="{FF2B5EF4-FFF2-40B4-BE49-F238E27FC236}">
                <a16:creationId xmlns:a16="http://schemas.microsoft.com/office/drawing/2014/main" id="{ABB15F43-8A69-FF44-8339-301AA0B4134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a:t>
            </a:fld>
            <a:endParaRPr lang="en-US" dirty="0"/>
          </a:p>
        </p:txBody>
      </p:sp>
    </p:spTree>
    <p:extLst>
      <p:ext uri="{BB962C8B-B14F-4D97-AF65-F5344CB8AC3E}">
        <p14:creationId xmlns:p14="http://schemas.microsoft.com/office/powerpoint/2010/main" val="3596157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DF31F9-4F8A-6E43-B5E7-54B4FA97C147}"/>
              </a:ext>
            </a:extLst>
          </p:cNvPr>
          <p:cNvSpPr>
            <a:spLocks noGrp="1"/>
          </p:cNvSpPr>
          <p:nvPr>
            <p:ph type="title"/>
          </p:nvPr>
        </p:nvSpPr>
        <p:spPr/>
        <p:txBody>
          <a:bodyPr/>
          <a:lstStyle/>
          <a:p>
            <a:r>
              <a:rPr lang="zh-CN" altLang="en-US" dirty="0"/>
              <a:t>语义丢失</a:t>
            </a:r>
            <a:endParaRPr lang="en-US" dirty="0"/>
          </a:p>
        </p:txBody>
      </p:sp>
      <p:pic>
        <p:nvPicPr>
          <p:cNvPr id="4" name="Content Placeholder 3">
            <a:extLst>
              <a:ext uri="{FF2B5EF4-FFF2-40B4-BE49-F238E27FC236}">
                <a16:creationId xmlns:a16="http://schemas.microsoft.com/office/drawing/2014/main" id="{2CEA74DD-F7F6-EF4B-8D4B-9581BF725701}"/>
              </a:ext>
            </a:extLst>
          </p:cNvPr>
          <p:cNvPicPr>
            <a:picLocks noChangeAspect="1"/>
          </p:cNvPicPr>
          <p:nvPr/>
        </p:nvPicPr>
        <p:blipFill>
          <a:blip r:embed="rId2"/>
          <a:stretch>
            <a:fillRect/>
          </a:stretch>
        </p:blipFill>
        <p:spPr>
          <a:xfrm>
            <a:off x="431799" y="2687105"/>
            <a:ext cx="5494867" cy="3030763"/>
          </a:xfrm>
          <a:prstGeom prst="rect">
            <a:avLst/>
          </a:prstGeom>
        </p:spPr>
      </p:pic>
      <p:pic>
        <p:nvPicPr>
          <p:cNvPr id="5" name="Picture 4">
            <a:extLst>
              <a:ext uri="{FF2B5EF4-FFF2-40B4-BE49-F238E27FC236}">
                <a16:creationId xmlns:a16="http://schemas.microsoft.com/office/drawing/2014/main" id="{A52B814C-9D37-E04F-9C69-C4C8534A30E3}"/>
              </a:ext>
            </a:extLst>
          </p:cNvPr>
          <p:cNvPicPr>
            <a:picLocks noChangeAspect="1"/>
          </p:cNvPicPr>
          <p:nvPr/>
        </p:nvPicPr>
        <p:blipFill>
          <a:blip r:embed="rId3"/>
          <a:stretch>
            <a:fillRect/>
          </a:stretch>
        </p:blipFill>
        <p:spPr>
          <a:xfrm>
            <a:off x="6206067" y="2687105"/>
            <a:ext cx="5494867" cy="3079540"/>
          </a:xfrm>
          <a:prstGeom prst="rect">
            <a:avLst/>
          </a:prstGeom>
        </p:spPr>
      </p:pic>
      <p:sp>
        <p:nvSpPr>
          <p:cNvPr id="2" name="Slide Number Placeholder 1">
            <a:extLst>
              <a:ext uri="{FF2B5EF4-FFF2-40B4-BE49-F238E27FC236}">
                <a16:creationId xmlns:a16="http://schemas.microsoft.com/office/drawing/2014/main" id="{A12854E9-2563-F245-8E9C-E391497E840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20</a:t>
            </a:fld>
            <a:endParaRPr lang="en-US"/>
          </a:p>
        </p:txBody>
      </p:sp>
      <p:sp>
        <p:nvSpPr>
          <p:cNvPr id="6" name="Content Placeholder 1">
            <a:extLst>
              <a:ext uri="{FF2B5EF4-FFF2-40B4-BE49-F238E27FC236}">
                <a16:creationId xmlns:a16="http://schemas.microsoft.com/office/drawing/2014/main" id="{7E981530-5E9C-F04A-962A-CB5BDD673E3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嵌入映射模型带来语义丢失问题</a:t>
            </a:r>
            <a:endParaRPr lang="en-US" sz="2400" dirty="0"/>
          </a:p>
        </p:txBody>
      </p:sp>
    </p:spTree>
    <p:extLst>
      <p:ext uri="{BB962C8B-B14F-4D97-AF65-F5344CB8AC3E}">
        <p14:creationId xmlns:p14="http://schemas.microsoft.com/office/powerpoint/2010/main" val="2990370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BB629-D4AA-AB4D-9D9F-2FC47EBE9594}"/>
              </a:ext>
            </a:extLst>
          </p:cNvPr>
          <p:cNvSpPr>
            <a:spLocks noGrp="1"/>
          </p:cNvSpPr>
          <p:nvPr>
            <p:ph type="title"/>
          </p:nvPr>
        </p:nvSpPr>
        <p:spPr/>
        <p:txBody>
          <a:bodyPr/>
          <a:lstStyle/>
          <a:p>
            <a:r>
              <a:rPr lang="zh-CN" altLang="en-US" dirty="0"/>
              <a:t>重建缓解语义丢失</a:t>
            </a:r>
            <a:endParaRPr lang="en-US" dirty="0"/>
          </a:p>
        </p:txBody>
      </p:sp>
      <p:sp>
        <p:nvSpPr>
          <p:cNvPr id="5" name="Shape 114">
            <a:extLst>
              <a:ext uri="{FF2B5EF4-FFF2-40B4-BE49-F238E27FC236}">
                <a16:creationId xmlns:a16="http://schemas.microsoft.com/office/drawing/2014/main" id="{00E27287-EE14-0642-A4D2-B42224A0EAEA}"/>
              </a:ext>
            </a:extLst>
          </p:cNvPr>
          <p:cNvSpPr txBox="1"/>
          <p:nvPr/>
        </p:nvSpPr>
        <p:spPr>
          <a:xfrm>
            <a:off x="0" y="6620165"/>
            <a:ext cx="7013478" cy="263236"/>
          </a:xfrm>
          <a:prstGeom prst="rect">
            <a:avLst/>
          </a:prstGeom>
          <a:noFill/>
          <a:ln>
            <a:noFill/>
          </a:ln>
        </p:spPr>
        <p:txBody>
          <a:bodyPr wrap="square" lIns="91425" tIns="45700" rIns="91425" bIns="45700" anchor="t" anchorCtr="0">
            <a:noAutofit/>
          </a:bodyPr>
          <a:lstStyle/>
          <a:p>
            <a:r>
              <a:rPr lang="en-US" sz="1000" dirty="0" err="1">
                <a:solidFill>
                  <a:schemeClr val="tx1">
                    <a:lumMod val="50000"/>
                    <a:lumOff val="50000"/>
                  </a:schemeClr>
                </a:solidFill>
                <a:latin typeface="Arial" panose="020B0604020202020204" pitchFamily="34" charset="0"/>
                <a:cs typeface="Arial" panose="020B0604020202020204" pitchFamily="34" charset="0"/>
              </a:rPr>
              <a:t>Elyor</a:t>
            </a:r>
            <a:r>
              <a:rPr lang="en-US" sz="1000" dirty="0">
                <a:solidFill>
                  <a:schemeClr val="tx1">
                    <a:lumMod val="50000"/>
                    <a:lumOff val="50000"/>
                  </a:schemeClr>
                </a:solidFill>
                <a:latin typeface="Arial" panose="020B0604020202020204" pitchFamily="34" charset="0"/>
                <a:cs typeface="Arial" panose="020B0604020202020204" pitchFamily="34" charset="0"/>
              </a:rPr>
              <a:t> </a:t>
            </a:r>
            <a:r>
              <a:rPr lang="en-US" sz="1000" dirty="0" err="1">
                <a:solidFill>
                  <a:schemeClr val="tx1">
                    <a:lumMod val="50000"/>
                    <a:lumOff val="50000"/>
                  </a:schemeClr>
                </a:solidFill>
                <a:latin typeface="Arial" panose="020B0604020202020204" pitchFamily="34" charset="0"/>
                <a:cs typeface="Arial" panose="020B0604020202020204" pitchFamily="34" charset="0"/>
              </a:rPr>
              <a:t>Kodirov</a:t>
            </a:r>
            <a:r>
              <a:rPr lang="zh-CN" altLang="en-US" sz="1000" dirty="0">
                <a:solidFill>
                  <a:schemeClr val="tx1">
                    <a:lumMod val="50000"/>
                    <a:lumOff val="50000"/>
                  </a:schemeClr>
                </a:solidFill>
                <a:latin typeface="Arial" panose="020B0604020202020204" pitchFamily="34" charset="0"/>
                <a:cs typeface="Arial" panose="020B0604020202020204" pitchFamily="34" charset="0"/>
              </a:rPr>
              <a:t>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et al. </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Semantic Autoencoder for Zero-Shot Learning. In CVPR, 201</a:t>
            </a:r>
            <a:r>
              <a:rPr lang="en-US" altLang="zh-CN" sz="1000" dirty="0">
                <a:solidFill>
                  <a:schemeClr val="tx1">
                    <a:lumMod val="50000"/>
                    <a:lumOff val="50000"/>
                  </a:schemeClr>
                </a:solidFill>
                <a:latin typeface="Arial" panose="020B0604020202020204" pitchFamily="34" charset="0"/>
                <a:cs typeface="Arial" panose="020B0604020202020204" pitchFamily="34" charset="0"/>
                <a:sym typeface="Calibri"/>
              </a:rPr>
              <a:t>7</a:t>
            </a:r>
            <a:r>
              <a:rPr lang="en-US" sz="1000" dirty="0">
                <a:solidFill>
                  <a:schemeClr val="tx1">
                    <a:lumMod val="50000"/>
                    <a:lumOff val="50000"/>
                  </a:schemeClr>
                </a:solidFill>
                <a:latin typeface="Arial" panose="020B0604020202020204" pitchFamily="34" charset="0"/>
                <a:cs typeface="Arial" panose="020B0604020202020204" pitchFamily="34" charset="0"/>
                <a:sym typeface="Calibri"/>
              </a:rPr>
              <a:t>.</a:t>
            </a:r>
          </a:p>
        </p:txBody>
      </p:sp>
      <p:pic>
        <p:nvPicPr>
          <p:cNvPr id="7" name="Picture 6">
            <a:extLst>
              <a:ext uri="{FF2B5EF4-FFF2-40B4-BE49-F238E27FC236}">
                <a16:creationId xmlns:a16="http://schemas.microsoft.com/office/drawing/2014/main" id="{9EEB512B-B019-7C46-84D1-368191E6331E}"/>
              </a:ext>
            </a:extLst>
          </p:cNvPr>
          <p:cNvPicPr>
            <a:picLocks noChangeAspect="1"/>
          </p:cNvPicPr>
          <p:nvPr/>
        </p:nvPicPr>
        <p:blipFill rotWithShape="1">
          <a:blip r:embed="rId2"/>
          <a:srcRect l="50933" t="3194" r="5361" b="59472"/>
          <a:stretch/>
        </p:blipFill>
        <p:spPr>
          <a:xfrm>
            <a:off x="3862339" y="2134021"/>
            <a:ext cx="5572834" cy="3139944"/>
          </a:xfrm>
          <a:prstGeom prst="rect">
            <a:avLst/>
          </a:prstGeom>
        </p:spPr>
      </p:pic>
      <p:sp>
        <p:nvSpPr>
          <p:cNvPr id="8" name="TextBox 7">
            <a:extLst>
              <a:ext uri="{FF2B5EF4-FFF2-40B4-BE49-F238E27FC236}">
                <a16:creationId xmlns:a16="http://schemas.microsoft.com/office/drawing/2014/main" id="{115FDF9E-5B9B-9440-95F2-AF38CD2A26F4}"/>
              </a:ext>
            </a:extLst>
          </p:cNvPr>
          <p:cNvSpPr txBox="1"/>
          <p:nvPr/>
        </p:nvSpPr>
        <p:spPr>
          <a:xfrm>
            <a:off x="1506839" y="5273964"/>
            <a:ext cx="1953491" cy="830997"/>
          </a:xfrm>
          <a:prstGeom prst="rect">
            <a:avLst/>
          </a:prstGeom>
          <a:noFill/>
        </p:spPr>
        <p:txBody>
          <a:bodyPr wrap="square" rtlCol="0">
            <a:spAutoFit/>
          </a:bodyPr>
          <a:lstStyle/>
          <a:p>
            <a:r>
              <a:rPr lang="en-US" sz="2400" dirty="0">
                <a:latin typeface="Arial" panose="020B0604020202020204" pitchFamily="34" charset="0"/>
                <a:ea typeface="DengXian" panose="02010600030101010101" pitchFamily="2" charset="-122"/>
                <a:cs typeface="Arial" panose="020B0604020202020204" pitchFamily="34" charset="0"/>
              </a:rPr>
              <a:t>V</a:t>
            </a:r>
            <a:r>
              <a:rPr lang="zh-CN" altLang="en-US" sz="2400" dirty="0">
                <a:latin typeface="DengXian" panose="02010600030101010101" pitchFamily="2" charset="-122"/>
                <a:ea typeface="DengXian" panose="02010600030101010101" pitchFamily="2" charset="-122"/>
              </a:rPr>
              <a:t>：视觉空间</a:t>
            </a:r>
            <a:endParaRPr lang="en-US" altLang="zh-CN" sz="2400" dirty="0">
              <a:latin typeface="DengXian" panose="02010600030101010101" pitchFamily="2" charset="-122"/>
              <a:ea typeface="DengXian" panose="02010600030101010101" pitchFamily="2" charset="-122"/>
            </a:endParaRPr>
          </a:p>
          <a:p>
            <a:r>
              <a:rPr lang="en-US" altLang="zh-CN" sz="2400" dirty="0">
                <a:latin typeface="Arial" panose="020B0604020202020204" pitchFamily="34" charset="0"/>
                <a:ea typeface="DengXian" panose="02010600030101010101" pitchFamily="2" charset="-122"/>
                <a:cs typeface="Arial" panose="020B0604020202020204" pitchFamily="34" charset="0"/>
              </a:rPr>
              <a:t>S</a:t>
            </a:r>
            <a:r>
              <a:rPr lang="zh-CN" altLang="en-US" sz="2400" dirty="0">
                <a:latin typeface="DengXian" panose="02010600030101010101" pitchFamily="2" charset="-122"/>
                <a:ea typeface="DengXian" panose="02010600030101010101" pitchFamily="2" charset="-122"/>
              </a:rPr>
              <a:t>：语义空间</a:t>
            </a:r>
            <a:r>
              <a:rPr lang="en-US" sz="2400" dirty="0">
                <a:latin typeface="DengXian" panose="02010600030101010101" pitchFamily="2" charset="-122"/>
                <a:ea typeface="DengXian" panose="02010600030101010101" pitchFamily="2" charset="-122"/>
              </a:rPr>
              <a:t> </a:t>
            </a:r>
          </a:p>
        </p:txBody>
      </p:sp>
      <p:sp>
        <p:nvSpPr>
          <p:cNvPr id="2" name="Slide Number Placeholder 1">
            <a:extLst>
              <a:ext uri="{FF2B5EF4-FFF2-40B4-BE49-F238E27FC236}">
                <a16:creationId xmlns:a16="http://schemas.microsoft.com/office/drawing/2014/main" id="{B9008C32-A004-EF47-896C-7E602415B22C}"/>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21</a:t>
            </a:fld>
            <a:endParaRPr lang="en-US"/>
          </a:p>
        </p:txBody>
      </p:sp>
    </p:spTree>
    <p:extLst>
      <p:ext uri="{BB962C8B-B14F-4D97-AF65-F5344CB8AC3E}">
        <p14:creationId xmlns:p14="http://schemas.microsoft.com/office/powerpoint/2010/main" val="2507305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28514-A8A1-8044-BDA1-B6BBCCF3706A}"/>
              </a:ext>
            </a:extLst>
          </p:cNvPr>
          <p:cNvSpPr>
            <a:spLocks noGrp="1"/>
          </p:cNvSpPr>
          <p:nvPr>
            <p:ph type="title"/>
          </p:nvPr>
        </p:nvSpPr>
        <p:spPr>
          <a:xfrm>
            <a:off x="367136" y="365125"/>
            <a:ext cx="10515600" cy="1325563"/>
          </a:xfrm>
        </p:spPr>
        <p:txBody>
          <a:bodyPr/>
          <a:lstStyle/>
          <a:p>
            <a:r>
              <a:rPr lang="zh-CN" altLang="en-US" dirty="0"/>
              <a:t>重建与分类间的冲突</a:t>
            </a:r>
            <a:endParaRPr lang="en-US" dirty="0"/>
          </a:p>
        </p:txBody>
      </p:sp>
      <p:grpSp>
        <p:nvGrpSpPr>
          <p:cNvPr id="4" name="Group 3">
            <a:extLst>
              <a:ext uri="{FF2B5EF4-FFF2-40B4-BE49-F238E27FC236}">
                <a16:creationId xmlns:a16="http://schemas.microsoft.com/office/drawing/2014/main" id="{9F007F9E-9CCC-3D46-9C05-AE137533C757}"/>
              </a:ext>
            </a:extLst>
          </p:cNvPr>
          <p:cNvGrpSpPr/>
          <p:nvPr/>
        </p:nvGrpSpPr>
        <p:grpSpPr>
          <a:xfrm>
            <a:off x="1226757" y="1812521"/>
            <a:ext cx="5911552" cy="4472848"/>
            <a:chOff x="184448" y="1465695"/>
            <a:chExt cx="5911552" cy="4472848"/>
          </a:xfrm>
        </p:grpSpPr>
        <p:pic>
          <p:nvPicPr>
            <p:cNvPr id="5" name="Picture 4">
              <a:extLst>
                <a:ext uri="{FF2B5EF4-FFF2-40B4-BE49-F238E27FC236}">
                  <a16:creationId xmlns:a16="http://schemas.microsoft.com/office/drawing/2014/main" id="{6B847300-FC2F-2245-B458-2E3FCA137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96" y="3647375"/>
              <a:ext cx="5498804" cy="2291168"/>
            </a:xfrm>
            <a:prstGeom prst="rect">
              <a:avLst/>
            </a:prstGeom>
          </p:spPr>
        </p:pic>
        <p:sp>
          <p:nvSpPr>
            <p:cNvPr id="6" name="TextBox 5">
              <a:extLst>
                <a:ext uri="{FF2B5EF4-FFF2-40B4-BE49-F238E27FC236}">
                  <a16:creationId xmlns:a16="http://schemas.microsoft.com/office/drawing/2014/main" id="{42D58EE9-B2A3-5945-AFAC-2C19A2F3F9D7}"/>
                </a:ext>
              </a:extLst>
            </p:cNvPr>
            <p:cNvSpPr txBox="1"/>
            <p:nvPr/>
          </p:nvSpPr>
          <p:spPr>
            <a:xfrm rot="16200000">
              <a:off x="36643" y="5102576"/>
              <a:ext cx="664942"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SAE</a:t>
              </a:r>
            </a:p>
          </p:txBody>
        </p:sp>
        <p:sp>
          <p:nvSpPr>
            <p:cNvPr id="7" name="TextBox 6">
              <a:extLst>
                <a:ext uri="{FF2B5EF4-FFF2-40B4-BE49-F238E27FC236}">
                  <a16:creationId xmlns:a16="http://schemas.microsoft.com/office/drawing/2014/main" id="{07733908-F8A4-FC47-9AD3-CBFDD9E7B770}"/>
                </a:ext>
              </a:extLst>
            </p:cNvPr>
            <p:cNvSpPr txBox="1"/>
            <p:nvPr/>
          </p:nvSpPr>
          <p:spPr>
            <a:xfrm rot="16200000">
              <a:off x="-177780" y="4061399"/>
              <a:ext cx="1093789" cy="369332"/>
            </a:xfrm>
            <a:prstGeom prst="rect">
              <a:avLst/>
            </a:prstGeom>
            <a:noFill/>
          </p:spPr>
          <p:txBody>
            <a:bodyPr wrap="square" rtlCol="0">
              <a:spAutoFit/>
            </a:bodyPr>
            <a:lstStyle/>
            <a:p>
              <a:r>
                <a:rPr lang="en-US" b="1">
                  <a:latin typeface="Times New Roman" charset="0"/>
                  <a:ea typeface="Times New Roman" charset="0"/>
                  <a:cs typeface="Times New Roman" charset="0"/>
                </a:rPr>
                <a:t>Original</a:t>
              </a:r>
              <a:endParaRPr lang="en-US" b="1" dirty="0">
                <a:latin typeface="Times New Roman" charset="0"/>
                <a:ea typeface="Times New Roman" charset="0"/>
                <a:cs typeface="Times New Roman" charset="0"/>
              </a:endParaRPr>
            </a:p>
          </p:txBody>
        </p:sp>
        <p:pic>
          <p:nvPicPr>
            <p:cNvPr id="8" name="Picture 7">
              <a:extLst>
                <a:ext uri="{FF2B5EF4-FFF2-40B4-BE49-F238E27FC236}">
                  <a16:creationId xmlns:a16="http://schemas.microsoft.com/office/drawing/2014/main" id="{969AD121-A731-734D-B49C-43E89A58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11" y="1465695"/>
              <a:ext cx="5455389" cy="2250348"/>
            </a:xfrm>
            <a:prstGeom prst="rect">
              <a:avLst/>
            </a:prstGeom>
          </p:spPr>
        </p:pic>
        <p:sp>
          <p:nvSpPr>
            <p:cNvPr id="9" name="TextBox 8">
              <a:extLst>
                <a:ext uri="{FF2B5EF4-FFF2-40B4-BE49-F238E27FC236}">
                  <a16:creationId xmlns:a16="http://schemas.microsoft.com/office/drawing/2014/main" id="{FC04BFC0-8C16-C04B-99CF-45793262ECD9}"/>
                </a:ext>
              </a:extLst>
            </p:cNvPr>
            <p:cNvSpPr txBox="1"/>
            <p:nvPr/>
          </p:nvSpPr>
          <p:spPr>
            <a:xfrm rot="16200000">
              <a:off x="36643" y="2940531"/>
              <a:ext cx="664942"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SAE</a:t>
              </a:r>
            </a:p>
          </p:txBody>
        </p:sp>
        <p:sp>
          <p:nvSpPr>
            <p:cNvPr id="10" name="TextBox 9">
              <a:extLst>
                <a:ext uri="{FF2B5EF4-FFF2-40B4-BE49-F238E27FC236}">
                  <a16:creationId xmlns:a16="http://schemas.microsoft.com/office/drawing/2014/main" id="{C05C512D-E5FF-2246-A198-8DBC25DCF757}"/>
                </a:ext>
              </a:extLst>
            </p:cNvPr>
            <p:cNvSpPr txBox="1"/>
            <p:nvPr/>
          </p:nvSpPr>
          <p:spPr>
            <a:xfrm rot="16200000">
              <a:off x="-177780" y="1899354"/>
              <a:ext cx="1093789" cy="369332"/>
            </a:xfrm>
            <a:prstGeom prst="rect">
              <a:avLst/>
            </a:prstGeom>
            <a:noFill/>
          </p:spPr>
          <p:txBody>
            <a:bodyPr wrap="square" rtlCol="0">
              <a:spAutoFit/>
            </a:bodyPr>
            <a:lstStyle/>
            <a:p>
              <a:r>
                <a:rPr lang="en-US" b="1">
                  <a:latin typeface="Times New Roman" charset="0"/>
                  <a:ea typeface="Times New Roman" charset="0"/>
                  <a:cs typeface="Times New Roman" charset="0"/>
                </a:rPr>
                <a:t>Original</a:t>
              </a:r>
              <a:endParaRPr lang="en-US" b="1" dirty="0">
                <a:latin typeface="Times New Roman" charset="0"/>
                <a:ea typeface="Times New Roman" charset="0"/>
                <a:cs typeface="Times New Roman" charset="0"/>
              </a:endParaRPr>
            </a:p>
          </p:txBody>
        </p:sp>
      </p:grpSp>
      <p:sp>
        <p:nvSpPr>
          <p:cNvPr id="2" name="Slide Number Placeholder 1">
            <a:extLst>
              <a:ext uri="{FF2B5EF4-FFF2-40B4-BE49-F238E27FC236}">
                <a16:creationId xmlns:a16="http://schemas.microsoft.com/office/drawing/2014/main" id="{148ED45F-C527-5F40-89D6-3538E24C2CC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22</a:t>
            </a:fld>
            <a:endParaRPr lang="en-US"/>
          </a:p>
        </p:txBody>
      </p:sp>
      <p:sp>
        <p:nvSpPr>
          <p:cNvPr id="11" name="TextBox 10">
            <a:extLst>
              <a:ext uri="{FF2B5EF4-FFF2-40B4-BE49-F238E27FC236}">
                <a16:creationId xmlns:a16="http://schemas.microsoft.com/office/drawing/2014/main" id="{7EB59B49-AF56-864D-9682-EB5FA7794D44}"/>
              </a:ext>
            </a:extLst>
          </p:cNvPr>
          <p:cNvSpPr txBox="1"/>
          <p:nvPr/>
        </p:nvSpPr>
        <p:spPr>
          <a:xfrm>
            <a:off x="7696201" y="5301597"/>
            <a:ext cx="4114800" cy="707886"/>
          </a:xfrm>
          <a:prstGeom prst="rect">
            <a:avLst/>
          </a:prstGeom>
          <a:noFill/>
        </p:spPr>
        <p:txBody>
          <a:bodyPr wrap="square" rtlCol="0">
            <a:spAutoFit/>
          </a:bodyPr>
          <a:lstStyle/>
          <a:p>
            <a:r>
              <a:rPr lang="zh-CN" altLang="en-US" sz="2000" dirty="0"/>
              <a:t>图像重建和图像分类是相互冲突的两个任务</a:t>
            </a:r>
            <a:endParaRPr lang="en-US" sz="2000" dirty="0"/>
          </a:p>
        </p:txBody>
      </p:sp>
    </p:spTree>
    <p:extLst>
      <p:ext uri="{BB962C8B-B14F-4D97-AF65-F5344CB8AC3E}">
        <p14:creationId xmlns:p14="http://schemas.microsoft.com/office/powerpoint/2010/main" val="54016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28514-A8A1-8044-BDA1-B6BBCCF3706A}"/>
              </a:ext>
            </a:extLst>
          </p:cNvPr>
          <p:cNvSpPr>
            <a:spLocks noGrp="1"/>
          </p:cNvSpPr>
          <p:nvPr>
            <p:ph type="title"/>
          </p:nvPr>
        </p:nvSpPr>
        <p:spPr>
          <a:xfrm>
            <a:off x="367136" y="365125"/>
            <a:ext cx="10515600" cy="1325563"/>
          </a:xfrm>
        </p:spPr>
        <p:txBody>
          <a:bodyPr/>
          <a:lstStyle/>
          <a:p>
            <a:r>
              <a:rPr lang="zh-CN" altLang="en-US" dirty="0"/>
              <a:t>重建与分类间的冲突</a:t>
            </a:r>
            <a:endParaRPr lang="en-US" dirty="0"/>
          </a:p>
        </p:txBody>
      </p:sp>
      <p:pic>
        <p:nvPicPr>
          <p:cNvPr id="11" name="Picture 10">
            <a:extLst>
              <a:ext uri="{FF2B5EF4-FFF2-40B4-BE49-F238E27FC236}">
                <a16:creationId xmlns:a16="http://schemas.microsoft.com/office/drawing/2014/main" id="{4BD9B54E-469C-9946-8046-98DA3C6E3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556" y="2656834"/>
            <a:ext cx="5210308" cy="2247442"/>
          </a:xfrm>
          <a:prstGeom prst="rect">
            <a:avLst/>
          </a:prstGeom>
        </p:spPr>
      </p:pic>
      <p:pic>
        <p:nvPicPr>
          <p:cNvPr id="12" name="Picture 11">
            <a:extLst>
              <a:ext uri="{FF2B5EF4-FFF2-40B4-BE49-F238E27FC236}">
                <a16:creationId xmlns:a16="http://schemas.microsoft.com/office/drawing/2014/main" id="{9C3618E7-4293-1249-AA1C-7BDC921A7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70" y="1821317"/>
            <a:ext cx="4969275" cy="4422199"/>
          </a:xfrm>
          <a:prstGeom prst="rect">
            <a:avLst/>
          </a:prstGeom>
        </p:spPr>
      </p:pic>
      <p:sp>
        <p:nvSpPr>
          <p:cNvPr id="2" name="Slide Number Placeholder 1">
            <a:extLst>
              <a:ext uri="{FF2B5EF4-FFF2-40B4-BE49-F238E27FC236}">
                <a16:creationId xmlns:a16="http://schemas.microsoft.com/office/drawing/2014/main" id="{B91C08CE-FBC0-1448-9943-9916757C11E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23</a:t>
            </a:fld>
            <a:endParaRPr lang="en-US"/>
          </a:p>
        </p:txBody>
      </p:sp>
    </p:spTree>
    <p:extLst>
      <p:ext uri="{BB962C8B-B14F-4D97-AF65-F5344CB8AC3E}">
        <p14:creationId xmlns:p14="http://schemas.microsoft.com/office/powerpoint/2010/main" val="590055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44FB20-79BD-0649-B3FE-5E3A2B2AF78E}"/>
              </a:ext>
            </a:extLst>
          </p:cNvPr>
          <p:cNvPicPr>
            <a:picLocks noGrp="1" noChangeAspect="1"/>
          </p:cNvPicPr>
          <p:nvPr>
            <p:ph idx="1"/>
          </p:nvPr>
        </p:nvPicPr>
        <p:blipFill rotWithShape="1">
          <a:blip r:embed="rId2"/>
          <a:srcRect l="7154" t="50231" r="48910" b="14283"/>
          <a:stretch/>
        </p:blipFill>
        <p:spPr>
          <a:xfrm>
            <a:off x="659727" y="1877911"/>
            <a:ext cx="5823085" cy="3102178"/>
          </a:xfrm>
        </p:spPr>
      </p:pic>
      <p:sp>
        <p:nvSpPr>
          <p:cNvPr id="3" name="Title 2">
            <a:extLst>
              <a:ext uri="{FF2B5EF4-FFF2-40B4-BE49-F238E27FC236}">
                <a16:creationId xmlns:a16="http://schemas.microsoft.com/office/drawing/2014/main" id="{EAE63D1C-482E-A248-A1C9-DBBE92FDF02D}"/>
              </a:ext>
            </a:extLst>
          </p:cNvPr>
          <p:cNvSpPr>
            <a:spLocks noGrp="1"/>
          </p:cNvSpPr>
          <p:nvPr>
            <p:ph type="title"/>
          </p:nvPr>
        </p:nvSpPr>
        <p:spPr/>
        <p:txBody>
          <a:bodyPr/>
          <a:lstStyle/>
          <a:p>
            <a:r>
              <a:rPr lang="en-US" dirty="0"/>
              <a:t>SP-AEN</a:t>
            </a:r>
          </a:p>
        </p:txBody>
      </p:sp>
      <p:sp>
        <p:nvSpPr>
          <p:cNvPr id="6" name="TextBox 5">
            <a:extLst>
              <a:ext uri="{FF2B5EF4-FFF2-40B4-BE49-F238E27FC236}">
                <a16:creationId xmlns:a16="http://schemas.microsoft.com/office/drawing/2014/main" id="{F9EFD7E6-130A-0C47-A6C4-71EBB36A35DD}"/>
              </a:ext>
            </a:extLst>
          </p:cNvPr>
          <p:cNvSpPr txBox="1"/>
          <p:nvPr/>
        </p:nvSpPr>
        <p:spPr>
          <a:xfrm>
            <a:off x="673125" y="5273964"/>
            <a:ext cx="1953491" cy="1200329"/>
          </a:xfrm>
          <a:prstGeom prst="rect">
            <a:avLst/>
          </a:prstGeom>
          <a:noFill/>
        </p:spPr>
        <p:txBody>
          <a:bodyPr wrap="square" rtlCol="0">
            <a:spAutoFit/>
          </a:bodyPr>
          <a:lstStyle/>
          <a:p>
            <a:r>
              <a:rPr lang="en-US" sz="2400" dirty="0">
                <a:latin typeface="Arial" panose="020B0604020202020204" pitchFamily="34" charset="0"/>
                <a:ea typeface="DengXian" panose="02010600030101010101" pitchFamily="2" charset="-122"/>
                <a:cs typeface="Arial" panose="020B0604020202020204" pitchFamily="34" charset="0"/>
              </a:rPr>
              <a:t>V</a:t>
            </a:r>
            <a:r>
              <a:rPr lang="zh-CN" altLang="en-US" sz="2400" dirty="0">
                <a:latin typeface="DengXian" panose="02010600030101010101" pitchFamily="2" charset="-122"/>
                <a:ea typeface="DengXian" panose="02010600030101010101" pitchFamily="2" charset="-122"/>
              </a:rPr>
              <a:t>：视觉空间</a:t>
            </a:r>
            <a:endParaRPr lang="en-US" altLang="zh-CN" sz="2400" dirty="0">
              <a:latin typeface="DengXian" panose="02010600030101010101" pitchFamily="2" charset="-122"/>
              <a:ea typeface="DengXian" panose="02010600030101010101" pitchFamily="2" charset="-122"/>
            </a:endParaRPr>
          </a:p>
          <a:p>
            <a:r>
              <a:rPr lang="en-US" altLang="zh-CN" sz="2400" dirty="0">
                <a:latin typeface="Arial" panose="020B0604020202020204" pitchFamily="34" charset="0"/>
                <a:ea typeface="DengXian" panose="02010600030101010101" pitchFamily="2" charset="-122"/>
                <a:cs typeface="Arial" panose="020B0604020202020204" pitchFamily="34" charset="0"/>
              </a:rPr>
              <a:t>S</a:t>
            </a:r>
            <a:r>
              <a:rPr lang="zh-CN" altLang="en-US" sz="2400" dirty="0">
                <a:latin typeface="DengXian" panose="02010600030101010101" pitchFamily="2" charset="-122"/>
                <a:ea typeface="DengXian" panose="02010600030101010101" pitchFamily="2" charset="-122"/>
              </a:rPr>
              <a:t>：语义空间</a:t>
            </a:r>
            <a:endParaRPr lang="en-US" altLang="zh-CN" sz="2400" dirty="0">
              <a:latin typeface="DengXian" panose="02010600030101010101" pitchFamily="2" charset="-122"/>
              <a:ea typeface="DengXian" panose="02010600030101010101" pitchFamily="2" charset="-122"/>
            </a:endParaRPr>
          </a:p>
          <a:p>
            <a:r>
              <a:rPr lang="en-US" sz="2400" dirty="0">
                <a:latin typeface="Arial" panose="020B0604020202020204" pitchFamily="34" charset="0"/>
                <a:ea typeface="DengXian" panose="02010600030101010101" pitchFamily="2" charset="-122"/>
                <a:cs typeface="Arial" panose="020B0604020202020204" pitchFamily="34" charset="0"/>
              </a:rPr>
              <a:t>D</a:t>
            </a:r>
            <a:r>
              <a:rPr lang="zh-CN" altLang="en-US" sz="2400" dirty="0">
                <a:latin typeface="DengXian" panose="02010600030101010101" pitchFamily="2" charset="-122"/>
                <a:ea typeface="DengXian" panose="02010600030101010101" pitchFamily="2" charset="-122"/>
                <a:cs typeface="Arial" panose="020B0604020202020204" pitchFamily="34" charset="0"/>
              </a:rPr>
              <a:t>：</a:t>
            </a:r>
            <a:r>
              <a:rPr lang="zh-CN" altLang="en-US" sz="2400" dirty="0">
                <a:latin typeface="DengXian" panose="02010600030101010101" pitchFamily="2" charset="-122"/>
                <a:ea typeface="DengXian" panose="02010600030101010101" pitchFamily="2" charset="-122"/>
              </a:rPr>
              <a:t>判别器</a:t>
            </a:r>
            <a:r>
              <a:rPr lang="en-US" sz="2400" dirty="0">
                <a:latin typeface="DengXian" panose="02010600030101010101" pitchFamily="2" charset="-122"/>
                <a:ea typeface="DengXian" panose="02010600030101010101" pitchFamily="2" charset="-122"/>
              </a:rPr>
              <a:t> </a:t>
            </a:r>
          </a:p>
        </p:txBody>
      </p:sp>
      <p:sp>
        <p:nvSpPr>
          <p:cNvPr id="7" name="TextBox 6">
            <a:extLst>
              <a:ext uri="{FF2B5EF4-FFF2-40B4-BE49-F238E27FC236}">
                <a16:creationId xmlns:a16="http://schemas.microsoft.com/office/drawing/2014/main" id="{EBD2628C-4291-6F44-85F7-CB10CA5726E6}"/>
              </a:ext>
            </a:extLst>
          </p:cNvPr>
          <p:cNvSpPr txBox="1"/>
          <p:nvPr/>
        </p:nvSpPr>
        <p:spPr>
          <a:xfrm>
            <a:off x="6677617" y="2828835"/>
            <a:ext cx="5223031" cy="1494896"/>
          </a:xfrm>
          <a:prstGeom prst="rect">
            <a:avLst/>
          </a:prstGeom>
          <a:noFill/>
        </p:spPr>
        <p:txBody>
          <a:bodyPr wrap="square" rtlCol="0">
            <a:spAutoFit/>
          </a:bodyPr>
          <a:lstStyle/>
          <a:p>
            <a:pPr marL="457200" indent="-457200">
              <a:lnSpc>
                <a:spcPct val="130000"/>
              </a:lnSpc>
              <a:buFont typeface="+mj-lt"/>
              <a:buAutoNum type="arabicPeriod"/>
            </a:pPr>
            <a:r>
              <a:rPr lang="zh-CN" altLang="en-US" sz="2400" dirty="0">
                <a:latin typeface="DengXian" panose="02010600030101010101" pitchFamily="2" charset="-122"/>
                <a:ea typeface="DengXian" panose="02010600030101010101" pitchFamily="2" charset="-122"/>
                <a:cs typeface="Times New Roman" charset="0"/>
              </a:rPr>
              <a:t>将重建分支和分类分支分离出来。</a:t>
            </a:r>
            <a:endParaRPr lang="en-US" altLang="zh-CN" sz="2400" dirty="0">
              <a:latin typeface="DengXian" panose="02010600030101010101" pitchFamily="2" charset="-122"/>
              <a:ea typeface="DengXian" panose="02010600030101010101" pitchFamily="2" charset="-122"/>
              <a:cs typeface="Times New Roman" charset="0"/>
            </a:endParaRPr>
          </a:p>
          <a:p>
            <a:pPr marL="457200" indent="-457200">
              <a:lnSpc>
                <a:spcPct val="130000"/>
              </a:lnSpc>
              <a:buFont typeface="+mj-lt"/>
              <a:buAutoNum type="arabicPeriod"/>
            </a:pPr>
            <a:r>
              <a:rPr lang="zh-CN" altLang="en-US" sz="2400" dirty="0">
                <a:latin typeface="DengXian" panose="02010600030101010101" pitchFamily="2" charset="-122"/>
                <a:ea typeface="DengXian" panose="02010600030101010101" pitchFamily="2" charset="-122"/>
                <a:cs typeface="Times New Roman" charset="0"/>
              </a:rPr>
              <a:t>让分类分支尽可能保存更多的属性特征。</a:t>
            </a:r>
            <a:endParaRPr lang="en-US" sz="2400" dirty="0">
              <a:latin typeface="DengXian" panose="02010600030101010101" pitchFamily="2" charset="-122"/>
              <a:ea typeface="DengXian" panose="02010600030101010101" pitchFamily="2" charset="-122"/>
              <a:cs typeface="Times New Roman" charset="0"/>
            </a:endParaRPr>
          </a:p>
        </p:txBody>
      </p:sp>
      <p:sp>
        <p:nvSpPr>
          <p:cNvPr id="2" name="Slide Number Placeholder 1">
            <a:extLst>
              <a:ext uri="{FF2B5EF4-FFF2-40B4-BE49-F238E27FC236}">
                <a16:creationId xmlns:a16="http://schemas.microsoft.com/office/drawing/2014/main" id="{A8746344-9743-004A-A81E-833DDB647DDE}"/>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24</a:t>
            </a:fld>
            <a:endParaRPr lang="en-US"/>
          </a:p>
        </p:txBody>
      </p:sp>
    </p:spTree>
    <p:extLst>
      <p:ext uri="{BB962C8B-B14F-4D97-AF65-F5344CB8AC3E}">
        <p14:creationId xmlns:p14="http://schemas.microsoft.com/office/powerpoint/2010/main" val="1139340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4D55B-6985-C847-97C8-07EC7755E4DB}"/>
              </a:ext>
            </a:extLst>
          </p:cNvPr>
          <p:cNvSpPr>
            <a:spLocks noGrp="1"/>
          </p:cNvSpPr>
          <p:nvPr>
            <p:ph type="title"/>
          </p:nvPr>
        </p:nvSpPr>
        <p:spPr/>
        <p:txBody>
          <a:bodyPr/>
          <a:lstStyle/>
          <a:p>
            <a:r>
              <a:rPr lang="zh-CN" altLang="en-US" dirty="0"/>
              <a:t>网络结构</a:t>
            </a:r>
            <a:endParaRPr lang="en-US" dirty="0"/>
          </a:p>
        </p:txBody>
      </p:sp>
      <p:pic>
        <p:nvPicPr>
          <p:cNvPr id="4" name="图片 4">
            <a:extLst>
              <a:ext uri="{FF2B5EF4-FFF2-40B4-BE49-F238E27FC236}">
                <a16:creationId xmlns:a16="http://schemas.microsoft.com/office/drawing/2014/main" id="{8200E498-2070-E442-8C3F-1F67CEEFD5CD}"/>
              </a:ext>
            </a:extLst>
          </p:cNvPr>
          <p:cNvPicPr>
            <a:picLocks noChangeAspect="1"/>
          </p:cNvPicPr>
          <p:nvPr/>
        </p:nvPicPr>
        <p:blipFill>
          <a:blip r:embed="rId2"/>
          <a:stretch>
            <a:fillRect/>
          </a:stretch>
        </p:blipFill>
        <p:spPr>
          <a:xfrm>
            <a:off x="838200" y="2028825"/>
            <a:ext cx="10621818" cy="4161932"/>
          </a:xfrm>
          <a:prstGeom prst="rect">
            <a:avLst/>
          </a:prstGeom>
        </p:spPr>
      </p:pic>
      <p:sp>
        <p:nvSpPr>
          <p:cNvPr id="2" name="Slide Number Placeholder 1">
            <a:extLst>
              <a:ext uri="{FF2B5EF4-FFF2-40B4-BE49-F238E27FC236}">
                <a16:creationId xmlns:a16="http://schemas.microsoft.com/office/drawing/2014/main" id="{72B75864-A335-AC46-96CD-C75A7F8D768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25</a:t>
            </a:fld>
            <a:endParaRPr lang="en-US"/>
          </a:p>
        </p:txBody>
      </p:sp>
    </p:spTree>
    <p:extLst>
      <p:ext uri="{BB962C8B-B14F-4D97-AF65-F5344CB8AC3E}">
        <p14:creationId xmlns:p14="http://schemas.microsoft.com/office/powerpoint/2010/main" val="129337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69EB77-E565-8F46-A262-EFADE4C6C780}"/>
              </a:ext>
            </a:extLst>
          </p:cNvPr>
          <p:cNvPicPr>
            <a:picLocks noGrp="1" noChangeAspect="1"/>
          </p:cNvPicPr>
          <p:nvPr>
            <p:ph idx="1"/>
          </p:nvPr>
        </p:nvPicPr>
        <p:blipFill>
          <a:blip r:embed="rId2"/>
          <a:stretch>
            <a:fillRect/>
          </a:stretch>
        </p:blipFill>
        <p:spPr>
          <a:xfrm>
            <a:off x="838200" y="2250808"/>
            <a:ext cx="10515600" cy="3500971"/>
          </a:xfrm>
        </p:spPr>
      </p:pic>
      <p:sp>
        <p:nvSpPr>
          <p:cNvPr id="3" name="Title 2">
            <a:extLst>
              <a:ext uri="{FF2B5EF4-FFF2-40B4-BE49-F238E27FC236}">
                <a16:creationId xmlns:a16="http://schemas.microsoft.com/office/drawing/2014/main" id="{77375885-CF53-5D4A-9053-E66E7A125174}"/>
              </a:ext>
            </a:extLst>
          </p:cNvPr>
          <p:cNvSpPr>
            <a:spLocks noGrp="1"/>
          </p:cNvSpPr>
          <p:nvPr>
            <p:ph type="title"/>
          </p:nvPr>
        </p:nvSpPr>
        <p:spPr/>
        <p:txBody>
          <a:bodyPr/>
          <a:lstStyle/>
          <a:p>
            <a:r>
              <a:rPr lang="zh-CN" altLang="en-US" dirty="0"/>
              <a:t>重建结果</a:t>
            </a:r>
            <a:endParaRPr lang="en-US" dirty="0"/>
          </a:p>
        </p:txBody>
      </p:sp>
      <p:sp>
        <p:nvSpPr>
          <p:cNvPr id="2" name="Slide Number Placeholder 1">
            <a:extLst>
              <a:ext uri="{FF2B5EF4-FFF2-40B4-BE49-F238E27FC236}">
                <a16:creationId xmlns:a16="http://schemas.microsoft.com/office/drawing/2014/main" id="{AF0E4C40-8B4D-7E4F-BF06-2A1BCF29696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26</a:t>
            </a:fld>
            <a:endParaRPr lang="en-US"/>
          </a:p>
        </p:txBody>
      </p:sp>
    </p:spTree>
    <p:extLst>
      <p:ext uri="{BB962C8B-B14F-4D97-AF65-F5344CB8AC3E}">
        <p14:creationId xmlns:p14="http://schemas.microsoft.com/office/powerpoint/2010/main" val="39990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CC0714-89FB-4F46-B5AC-A553EAAE996F}"/>
              </a:ext>
            </a:extLst>
          </p:cNvPr>
          <p:cNvSpPr>
            <a:spLocks noGrp="1"/>
          </p:cNvSpPr>
          <p:nvPr>
            <p:ph type="title"/>
          </p:nvPr>
        </p:nvSpPr>
        <p:spPr/>
        <p:txBody>
          <a:bodyPr/>
          <a:lstStyle/>
          <a:p>
            <a:r>
              <a:rPr lang="zh-CN" altLang="en-US" dirty="0"/>
              <a:t>实验结果</a:t>
            </a:r>
            <a:endParaRPr lang="en-US" dirty="0"/>
          </a:p>
        </p:txBody>
      </p:sp>
      <p:pic>
        <p:nvPicPr>
          <p:cNvPr id="4" name="Content Placeholder 3">
            <a:extLst>
              <a:ext uri="{FF2B5EF4-FFF2-40B4-BE49-F238E27FC236}">
                <a16:creationId xmlns:a16="http://schemas.microsoft.com/office/drawing/2014/main" id="{650642B4-7019-6347-AB6A-C7C35F0D81FA}"/>
              </a:ext>
            </a:extLst>
          </p:cNvPr>
          <p:cNvPicPr>
            <a:picLocks noChangeAspect="1"/>
          </p:cNvPicPr>
          <p:nvPr/>
        </p:nvPicPr>
        <p:blipFill>
          <a:blip r:embed="rId2"/>
          <a:stretch>
            <a:fillRect/>
          </a:stretch>
        </p:blipFill>
        <p:spPr>
          <a:xfrm>
            <a:off x="961828" y="1825625"/>
            <a:ext cx="10268344" cy="4351338"/>
          </a:xfrm>
          <a:prstGeom prst="rect">
            <a:avLst/>
          </a:prstGeom>
        </p:spPr>
      </p:pic>
      <p:sp>
        <p:nvSpPr>
          <p:cNvPr id="2" name="Slide Number Placeholder 1">
            <a:extLst>
              <a:ext uri="{FF2B5EF4-FFF2-40B4-BE49-F238E27FC236}">
                <a16:creationId xmlns:a16="http://schemas.microsoft.com/office/drawing/2014/main" id="{89C1C94E-CC07-EB42-AACD-CC3E8249BAF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27</a:t>
            </a:fld>
            <a:endParaRPr lang="en-US"/>
          </a:p>
        </p:txBody>
      </p:sp>
    </p:spTree>
    <p:extLst>
      <p:ext uri="{BB962C8B-B14F-4D97-AF65-F5344CB8AC3E}">
        <p14:creationId xmlns:p14="http://schemas.microsoft.com/office/powerpoint/2010/main" val="2253709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p:txBody>
          <a:bodyPr/>
          <a:lstStyle/>
          <a:p>
            <a:pPr>
              <a:lnSpc>
                <a:spcPct val="120000"/>
              </a:lnSpc>
            </a:pPr>
            <a:r>
              <a:rPr lang="zh-CN" altLang="en-US" dirty="0"/>
              <a:t>本章提出的算法创新性</a:t>
            </a:r>
            <a:endParaRPr lang="en-US" altLang="zh-CN" dirty="0"/>
          </a:p>
          <a:p>
            <a:pPr lvl="1">
              <a:lnSpc>
                <a:spcPct val="120000"/>
              </a:lnSpc>
            </a:pPr>
            <a:r>
              <a:rPr lang="zh-CN" altLang="en-US" sz="2000" dirty="0"/>
              <a:t>本章首次提出图像分类与图像重建本质上是相互冲突的两个子任务。 </a:t>
            </a:r>
          </a:p>
          <a:p>
            <a:pPr lvl="1">
              <a:lnSpc>
                <a:spcPct val="120000"/>
              </a:lnSpc>
            </a:pPr>
            <a:r>
              <a:rPr lang="zh-CN" altLang="en-US" sz="2000" dirty="0"/>
              <a:t>将图像分类和图像重建两个任务分离出来，然后利用对抗学习让重建网络分支的特征向量的部分属性能够迁移到分类网络分支的特征向量中，缓解语义丢失的问题。</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物体分类是场景理解最基本的一个任务。相比于“理想实验”条件下，零样本物体分类是最接近实际应用场景下的一种条件设定。</a:t>
            </a:r>
            <a:endParaRPr lang="en-US" altLang="zh-CN" sz="2000" dirty="0"/>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a:t>
            </a:r>
            <a:r>
              <a:rPr lang="en-US" sz="4000" dirty="0"/>
              <a:t>.</a:t>
            </a:r>
            <a:r>
              <a:rPr lang="en-US" altLang="zh-CN" sz="4000" dirty="0"/>
              <a:t>1</a:t>
            </a:r>
            <a:r>
              <a:rPr lang="en-US" sz="4000" dirty="0"/>
              <a:t> </a:t>
            </a:r>
            <a:r>
              <a:rPr lang="zh-CN" altLang="en-US" sz="4000" dirty="0"/>
              <a:t>总结：基于属性保持对抗网络的零样本分类</a:t>
            </a:r>
            <a:endParaRPr lang="en-US" sz="4000" dirty="0"/>
          </a:p>
        </p:txBody>
      </p:sp>
      <p:sp>
        <p:nvSpPr>
          <p:cNvPr id="4" name="Slide Number Placeholder 3">
            <a:extLst>
              <a:ext uri="{FF2B5EF4-FFF2-40B4-BE49-F238E27FC236}">
                <a16:creationId xmlns:a16="http://schemas.microsoft.com/office/drawing/2014/main" id="{A78C7D4F-2E9D-8347-8448-4F1C21A0417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28</a:t>
            </a:fld>
            <a:endParaRPr lang="en-US"/>
          </a:p>
        </p:txBody>
      </p:sp>
    </p:spTree>
    <p:extLst>
      <p:ext uri="{BB962C8B-B14F-4D97-AF65-F5344CB8AC3E}">
        <p14:creationId xmlns:p14="http://schemas.microsoft.com/office/powerpoint/2010/main" val="120925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692727" y="2417618"/>
            <a:ext cx="10806545" cy="2022764"/>
          </a:xfrm>
        </p:spPr>
        <p:txBody>
          <a:bodyPr>
            <a:noAutofit/>
          </a:bodyPr>
          <a:lstStyle/>
          <a:p>
            <a:pPr algn="ctr"/>
            <a:r>
              <a:rPr lang="en-US" altLang="zh-CN" dirty="0"/>
              <a:t>3</a:t>
            </a:r>
            <a:r>
              <a:rPr lang="en-US" altLang="zh-CN" dirty="0">
                <a:solidFill>
                  <a:schemeClr val="bg1"/>
                </a:solidFill>
              </a:rPr>
              <a:t>.2 </a:t>
            </a:r>
            <a:r>
              <a:rPr lang="zh-CN" altLang="en-US" dirty="0">
                <a:solidFill>
                  <a:schemeClr val="bg1"/>
                </a:solidFill>
              </a:rPr>
              <a:t>基于反事实多智能体学习的场景图生成</a:t>
            </a:r>
            <a:br>
              <a:rPr lang="en-US" altLang="zh-CN" dirty="0">
                <a:solidFill>
                  <a:schemeClr val="bg1"/>
                </a:solidFill>
              </a:rPr>
            </a:br>
            <a:br>
              <a:rPr lang="en-US" altLang="zh-CN" dirty="0">
                <a:solidFill>
                  <a:schemeClr val="bg1"/>
                </a:solidFill>
              </a:rPr>
            </a:br>
            <a:r>
              <a:rPr lang="en-US" altLang="zh-CN" sz="3200" dirty="0">
                <a:solidFill>
                  <a:schemeClr val="bg1"/>
                </a:solidFill>
              </a:rPr>
              <a:t>ICCV 2019</a:t>
            </a:r>
            <a:endParaRPr lang="zh-CN" altLang="en-US" sz="3200" dirty="0">
              <a:solidFill>
                <a:schemeClr val="bg1"/>
              </a:solidFill>
            </a:endParaRPr>
          </a:p>
        </p:txBody>
      </p:sp>
      <p:sp>
        <p:nvSpPr>
          <p:cNvPr id="2" name="Slide Number Placeholder 1">
            <a:extLst>
              <a:ext uri="{FF2B5EF4-FFF2-40B4-BE49-F238E27FC236}">
                <a16:creationId xmlns:a16="http://schemas.microsoft.com/office/drawing/2014/main" id="{E6004C62-3029-724B-934E-8FCC0D6F4ED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29</a:t>
            </a:fld>
            <a:endParaRPr lang="en-US"/>
          </a:p>
        </p:txBody>
      </p:sp>
    </p:spTree>
    <p:extLst>
      <p:ext uri="{BB962C8B-B14F-4D97-AF65-F5344CB8AC3E}">
        <p14:creationId xmlns:p14="http://schemas.microsoft.com/office/powerpoint/2010/main" val="4213131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A517FC-CD3F-7A47-90A0-491F6F7803E7}"/>
              </a:ext>
            </a:extLst>
          </p:cNvPr>
          <p:cNvPicPr>
            <a:picLocks noChangeAspect="1"/>
          </p:cNvPicPr>
          <p:nvPr/>
        </p:nvPicPr>
        <p:blipFill>
          <a:blip r:embed="rId5"/>
          <a:stretch>
            <a:fillRect/>
          </a:stretch>
        </p:blipFill>
        <p:spPr>
          <a:xfrm>
            <a:off x="3048000" y="0"/>
            <a:ext cx="9144000" cy="6858000"/>
          </a:xfrm>
          <a:prstGeom prst="rect">
            <a:avLst/>
          </a:prstGeom>
        </p:spPr>
      </p:pic>
      <p:sp>
        <p:nvSpPr>
          <p:cNvPr id="2" name="PA_矩形 9">
            <a:extLst>
              <a:ext uri="{FF2B5EF4-FFF2-40B4-BE49-F238E27FC236}">
                <a16:creationId xmlns:a16="http://schemas.microsoft.com/office/drawing/2014/main" id="{C9C10708-C5EB-F942-9CFE-869796EAEA05}"/>
              </a:ext>
            </a:extLst>
          </p:cNvPr>
          <p:cNvSpPr/>
          <p:nvPr>
            <p:custDataLst>
              <p:tags r:id="rId1"/>
            </p:custDataLst>
          </p:nvPr>
        </p:nvSpPr>
        <p:spPr>
          <a:xfrm>
            <a:off x="0" y="1"/>
            <a:ext cx="12192000" cy="6857999"/>
          </a:xfrm>
          <a:prstGeom prst="rect">
            <a:avLst/>
          </a:prstGeom>
          <a:solidFill>
            <a:schemeClr val="tx1">
              <a:lumMod val="75000"/>
              <a:lumOff val="25000"/>
              <a:alpha val="5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等线" panose="020F0502020204030204"/>
              <a:ea typeface="等线" panose="02010600030101010101" pitchFamily="2" charset="-122"/>
            </a:endParaRPr>
          </a:p>
        </p:txBody>
      </p:sp>
      <p:sp>
        <p:nvSpPr>
          <p:cNvPr id="10" name="矩形: 圆角 5">
            <a:extLst>
              <a:ext uri="{FF2B5EF4-FFF2-40B4-BE49-F238E27FC236}">
                <a16:creationId xmlns:a16="http://schemas.microsoft.com/office/drawing/2014/main" id="{84CADD54-0129-A34B-ADEB-FA626A1D4131}"/>
              </a:ext>
            </a:extLst>
          </p:cNvPr>
          <p:cNvSpPr/>
          <p:nvPr/>
        </p:nvSpPr>
        <p:spPr>
          <a:xfrm>
            <a:off x="5568858" y="1121929"/>
            <a:ext cx="4604855"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11" name="文本框 6">
            <a:extLst>
              <a:ext uri="{FF2B5EF4-FFF2-40B4-BE49-F238E27FC236}">
                <a16:creationId xmlns:a16="http://schemas.microsoft.com/office/drawing/2014/main" id="{14B368C2-B7A6-0F42-A7BA-04188C2EF873}"/>
              </a:ext>
            </a:extLst>
          </p:cNvPr>
          <p:cNvSpPr txBox="1"/>
          <p:nvPr/>
        </p:nvSpPr>
        <p:spPr>
          <a:xfrm>
            <a:off x="7501995" y="1231108"/>
            <a:ext cx="1766696"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论文绪论</a:t>
            </a:r>
          </a:p>
        </p:txBody>
      </p:sp>
      <p:sp>
        <p:nvSpPr>
          <p:cNvPr id="12" name="文本框 7">
            <a:extLst>
              <a:ext uri="{FF2B5EF4-FFF2-40B4-BE49-F238E27FC236}">
                <a16:creationId xmlns:a16="http://schemas.microsoft.com/office/drawing/2014/main" id="{FDB59509-D23D-734D-BC33-0DDAB6B1E211}"/>
              </a:ext>
            </a:extLst>
          </p:cNvPr>
          <p:cNvSpPr txBox="1"/>
          <p:nvPr/>
        </p:nvSpPr>
        <p:spPr>
          <a:xfrm>
            <a:off x="5729496" y="1231107"/>
            <a:ext cx="1676089"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第一部分</a:t>
            </a:r>
          </a:p>
        </p:txBody>
      </p:sp>
      <p:cxnSp>
        <p:nvCxnSpPr>
          <p:cNvPr id="13" name="直接连接符 9">
            <a:extLst>
              <a:ext uri="{FF2B5EF4-FFF2-40B4-BE49-F238E27FC236}">
                <a16:creationId xmlns:a16="http://schemas.microsoft.com/office/drawing/2014/main" id="{1E23D41C-5FA7-8341-AFE2-9257CB73C42D}"/>
              </a:ext>
            </a:extLst>
          </p:cNvPr>
          <p:cNvCxnSpPr>
            <a:cxnSpLocks/>
          </p:cNvCxnSpPr>
          <p:nvPr/>
        </p:nvCxnSpPr>
        <p:spPr>
          <a:xfrm>
            <a:off x="7370078" y="1277233"/>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PA_矩形 9">
            <a:extLst>
              <a:ext uri="{FF2B5EF4-FFF2-40B4-BE49-F238E27FC236}">
                <a16:creationId xmlns:a16="http://schemas.microsoft.com/office/drawing/2014/main" id="{BA0A1AD5-670B-CF4A-8C1D-36D8AD8EE900}"/>
              </a:ext>
            </a:extLst>
          </p:cNvPr>
          <p:cNvSpPr/>
          <p:nvPr>
            <p:custDataLst>
              <p:tags r:id="rId2"/>
            </p:custDataLst>
          </p:nvPr>
        </p:nvSpPr>
        <p:spPr>
          <a:xfrm>
            <a:off x="0" y="0"/>
            <a:ext cx="3048000" cy="6858000"/>
          </a:xfrm>
          <a:prstGeom prst="rect">
            <a:avLst/>
          </a:prstGeom>
          <a:solidFill>
            <a:srgbClr val="FFC000"/>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latin typeface="等线" panose="020F0502020204030204"/>
              <a:ea typeface="等线" panose="02010600030101010101" pitchFamily="2" charset="-122"/>
            </a:endParaRPr>
          </a:p>
        </p:txBody>
      </p:sp>
      <p:sp>
        <p:nvSpPr>
          <p:cNvPr id="9" name="TextBox 8">
            <a:extLst>
              <a:ext uri="{FF2B5EF4-FFF2-40B4-BE49-F238E27FC236}">
                <a16:creationId xmlns:a16="http://schemas.microsoft.com/office/drawing/2014/main" id="{840B7C2D-DD27-2A4C-9792-7E039A479141}"/>
              </a:ext>
            </a:extLst>
          </p:cNvPr>
          <p:cNvSpPr txBox="1"/>
          <p:nvPr/>
        </p:nvSpPr>
        <p:spPr>
          <a:xfrm>
            <a:off x="783492" y="1708445"/>
            <a:ext cx="1447800" cy="3046988"/>
          </a:xfrm>
          <a:prstGeom prst="rect">
            <a:avLst/>
          </a:prstGeom>
          <a:noFill/>
        </p:spPr>
        <p:txBody>
          <a:bodyPr wrap="square" rtlCol="0">
            <a:spAutoFit/>
          </a:bodyPr>
          <a:lstStyle/>
          <a:p>
            <a:r>
              <a:rPr lang="zh-CN" altLang="en-US" sz="9600" b="1" dirty="0">
                <a:solidFill>
                  <a:schemeClr val="bg1"/>
                </a:solidFill>
                <a:latin typeface="Kai" pitchFamily="2" charset="-122"/>
                <a:ea typeface="Kai" pitchFamily="2" charset="-122"/>
              </a:rPr>
              <a:t>目录</a:t>
            </a:r>
            <a:endParaRPr lang="en-US" sz="9600" b="1" dirty="0">
              <a:solidFill>
                <a:schemeClr val="bg1"/>
              </a:solidFill>
              <a:latin typeface="Kai" pitchFamily="2" charset="-122"/>
              <a:ea typeface="Kai" pitchFamily="2" charset="-122"/>
            </a:endParaRPr>
          </a:p>
        </p:txBody>
      </p:sp>
      <p:sp>
        <p:nvSpPr>
          <p:cNvPr id="32" name="矩形: 圆角 5">
            <a:extLst>
              <a:ext uri="{FF2B5EF4-FFF2-40B4-BE49-F238E27FC236}">
                <a16:creationId xmlns:a16="http://schemas.microsoft.com/office/drawing/2014/main" id="{25541F46-D416-324E-BE85-11ECDA7F0DD0}"/>
              </a:ext>
            </a:extLst>
          </p:cNvPr>
          <p:cNvSpPr/>
          <p:nvPr/>
        </p:nvSpPr>
        <p:spPr>
          <a:xfrm>
            <a:off x="5568858" y="2448921"/>
            <a:ext cx="4604855"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20" name="文本框 17">
            <a:extLst>
              <a:ext uri="{FF2B5EF4-FFF2-40B4-BE49-F238E27FC236}">
                <a16:creationId xmlns:a16="http://schemas.microsoft.com/office/drawing/2014/main" id="{11792BAC-8E99-9444-ADAE-F70C4E7E59A4}"/>
              </a:ext>
            </a:extLst>
          </p:cNvPr>
          <p:cNvSpPr txBox="1"/>
          <p:nvPr/>
        </p:nvSpPr>
        <p:spPr>
          <a:xfrm>
            <a:off x="5729495" y="2573840"/>
            <a:ext cx="1676089"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第二部分</a:t>
            </a:r>
          </a:p>
        </p:txBody>
      </p:sp>
      <p:sp>
        <p:nvSpPr>
          <p:cNvPr id="19" name="文本框 16">
            <a:extLst>
              <a:ext uri="{FF2B5EF4-FFF2-40B4-BE49-F238E27FC236}">
                <a16:creationId xmlns:a16="http://schemas.microsoft.com/office/drawing/2014/main" id="{9B56D75B-850B-8649-B1F6-4B66505D50DD}"/>
              </a:ext>
            </a:extLst>
          </p:cNvPr>
          <p:cNvSpPr txBox="1"/>
          <p:nvPr/>
        </p:nvSpPr>
        <p:spPr>
          <a:xfrm>
            <a:off x="7405584" y="2580827"/>
            <a:ext cx="2375200"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本文研究路线</a:t>
            </a:r>
          </a:p>
        </p:txBody>
      </p:sp>
      <p:cxnSp>
        <p:nvCxnSpPr>
          <p:cNvPr id="31" name="直接连接符 9">
            <a:extLst>
              <a:ext uri="{FF2B5EF4-FFF2-40B4-BE49-F238E27FC236}">
                <a16:creationId xmlns:a16="http://schemas.microsoft.com/office/drawing/2014/main" id="{509678C5-F7F2-284C-923B-D8B37AD4D887}"/>
              </a:ext>
            </a:extLst>
          </p:cNvPr>
          <p:cNvCxnSpPr>
            <a:cxnSpLocks/>
          </p:cNvCxnSpPr>
          <p:nvPr/>
        </p:nvCxnSpPr>
        <p:spPr>
          <a:xfrm>
            <a:off x="7365727" y="2619966"/>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矩形: 圆角 5">
            <a:extLst>
              <a:ext uri="{FF2B5EF4-FFF2-40B4-BE49-F238E27FC236}">
                <a16:creationId xmlns:a16="http://schemas.microsoft.com/office/drawing/2014/main" id="{D452C020-6D35-6440-B87D-CE4070DF1212}"/>
              </a:ext>
            </a:extLst>
          </p:cNvPr>
          <p:cNvSpPr/>
          <p:nvPr/>
        </p:nvSpPr>
        <p:spPr>
          <a:xfrm>
            <a:off x="5568857" y="3781199"/>
            <a:ext cx="4604856"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34" name="矩形: 圆角 5">
            <a:extLst>
              <a:ext uri="{FF2B5EF4-FFF2-40B4-BE49-F238E27FC236}">
                <a16:creationId xmlns:a16="http://schemas.microsoft.com/office/drawing/2014/main" id="{769AF984-B51A-A641-B8E4-E1B53F215210}"/>
              </a:ext>
            </a:extLst>
          </p:cNvPr>
          <p:cNvSpPr/>
          <p:nvPr/>
        </p:nvSpPr>
        <p:spPr>
          <a:xfrm>
            <a:off x="5568857" y="5108191"/>
            <a:ext cx="4604856" cy="7830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24" name="文本框 22">
            <a:extLst>
              <a:ext uri="{FF2B5EF4-FFF2-40B4-BE49-F238E27FC236}">
                <a16:creationId xmlns:a16="http://schemas.microsoft.com/office/drawing/2014/main" id="{23E2A96D-B27B-B646-A80A-98E0C606E7E2}"/>
              </a:ext>
            </a:extLst>
          </p:cNvPr>
          <p:cNvSpPr txBox="1"/>
          <p:nvPr/>
        </p:nvSpPr>
        <p:spPr>
          <a:xfrm>
            <a:off x="5729495" y="3929364"/>
            <a:ext cx="1687307"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第三部分</a:t>
            </a:r>
          </a:p>
        </p:txBody>
      </p:sp>
      <p:sp>
        <p:nvSpPr>
          <p:cNvPr id="23" name="文本框 21">
            <a:extLst>
              <a:ext uri="{FF2B5EF4-FFF2-40B4-BE49-F238E27FC236}">
                <a16:creationId xmlns:a16="http://schemas.microsoft.com/office/drawing/2014/main" id="{7D9723CF-E286-AA47-B447-082A5B8D2470}"/>
              </a:ext>
            </a:extLst>
          </p:cNvPr>
          <p:cNvSpPr txBox="1"/>
          <p:nvPr/>
        </p:nvSpPr>
        <p:spPr>
          <a:xfrm>
            <a:off x="7378084" y="3908455"/>
            <a:ext cx="2795629"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研究方法与成果</a:t>
            </a:r>
          </a:p>
        </p:txBody>
      </p:sp>
      <p:cxnSp>
        <p:nvCxnSpPr>
          <p:cNvPr id="35" name="直接连接符 9">
            <a:extLst>
              <a:ext uri="{FF2B5EF4-FFF2-40B4-BE49-F238E27FC236}">
                <a16:creationId xmlns:a16="http://schemas.microsoft.com/office/drawing/2014/main" id="{34D9C790-82DA-D24B-B8D6-B8389905A67C}"/>
              </a:ext>
            </a:extLst>
          </p:cNvPr>
          <p:cNvCxnSpPr>
            <a:cxnSpLocks/>
          </p:cNvCxnSpPr>
          <p:nvPr/>
        </p:nvCxnSpPr>
        <p:spPr>
          <a:xfrm>
            <a:off x="7346233" y="3954581"/>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ED6F5EC-C9B7-B64B-81B7-925C2A2B980C}"/>
              </a:ext>
            </a:extLst>
          </p:cNvPr>
          <p:cNvSpPr txBox="1"/>
          <p:nvPr/>
        </p:nvSpPr>
        <p:spPr>
          <a:xfrm>
            <a:off x="5729495" y="5238090"/>
            <a:ext cx="1629095" cy="523220"/>
          </a:xfrm>
          <a:prstGeom prst="rect">
            <a:avLst/>
          </a:prstGeom>
          <a:noFill/>
        </p:spPr>
        <p:txBody>
          <a:bodyPr wrap="square" rtlCol="0">
            <a:spAutoFit/>
          </a:bodyPr>
          <a:lstStyle/>
          <a:p>
            <a:pPr defTabSz="914377">
              <a:defRPr/>
            </a:pPr>
            <a:r>
              <a:rPr lang="zh-CN" altLang="en-US" sz="2800" dirty="0">
                <a:latin typeface="微软雅黑" panose="020B0503020204020204" pitchFamily="34" charset="-122"/>
                <a:ea typeface="微软雅黑" panose="020B0503020204020204" pitchFamily="34" charset="-122"/>
              </a:rPr>
              <a:t>第四部分</a:t>
            </a:r>
          </a:p>
        </p:txBody>
      </p:sp>
      <p:sp>
        <p:nvSpPr>
          <p:cNvPr id="27" name="文本框 26">
            <a:extLst>
              <a:ext uri="{FF2B5EF4-FFF2-40B4-BE49-F238E27FC236}">
                <a16:creationId xmlns:a16="http://schemas.microsoft.com/office/drawing/2014/main" id="{CEFA609D-7DC2-C44E-AF09-D7FD1E54FCF8}"/>
              </a:ext>
            </a:extLst>
          </p:cNvPr>
          <p:cNvSpPr txBox="1"/>
          <p:nvPr/>
        </p:nvSpPr>
        <p:spPr>
          <a:xfrm>
            <a:off x="7358590" y="5238089"/>
            <a:ext cx="1978649" cy="523220"/>
          </a:xfrm>
          <a:prstGeom prst="rect">
            <a:avLst/>
          </a:prstGeom>
          <a:noFill/>
        </p:spPr>
        <p:txBody>
          <a:bodyPr wrap="square" rtlCol="0">
            <a:spAutoFit/>
          </a:bodyPr>
          <a:lstStyle/>
          <a:p>
            <a:pPr defTabSz="914377">
              <a:defRPr/>
            </a:pPr>
            <a:r>
              <a:rPr lang="zh-CN" altLang="en-US" sz="2800" dirty="0">
                <a:solidFill>
                  <a:prstClr val="black"/>
                </a:solidFill>
                <a:latin typeface="微软雅黑" panose="020B0503020204020204" pitchFamily="34" charset="-122"/>
                <a:ea typeface="微软雅黑" panose="020B0503020204020204" pitchFamily="34" charset="-122"/>
              </a:rPr>
              <a:t>总结与回顾</a:t>
            </a:r>
          </a:p>
        </p:txBody>
      </p:sp>
      <p:cxnSp>
        <p:nvCxnSpPr>
          <p:cNvPr id="36" name="直接连接符 9">
            <a:extLst>
              <a:ext uri="{FF2B5EF4-FFF2-40B4-BE49-F238E27FC236}">
                <a16:creationId xmlns:a16="http://schemas.microsoft.com/office/drawing/2014/main" id="{BBBB698D-F92D-1446-B9E8-BB064D525B51}"/>
              </a:ext>
            </a:extLst>
          </p:cNvPr>
          <p:cNvCxnSpPr>
            <a:cxnSpLocks/>
          </p:cNvCxnSpPr>
          <p:nvPr/>
        </p:nvCxnSpPr>
        <p:spPr>
          <a:xfrm>
            <a:off x="7333876" y="5281815"/>
            <a:ext cx="0" cy="48945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E437BEB-0010-AD45-8C4D-F5121889035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a:t>
            </a:fld>
            <a:endParaRPr lang="en-US"/>
          </a:p>
        </p:txBody>
      </p:sp>
    </p:spTree>
    <p:extLst>
      <p:ext uri="{BB962C8B-B14F-4D97-AF65-F5344CB8AC3E}">
        <p14:creationId xmlns:p14="http://schemas.microsoft.com/office/powerpoint/2010/main" val="1228448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A45C1C-A584-324E-94D4-4A7E3EC5A8A3}"/>
              </a:ext>
            </a:extLst>
          </p:cNvPr>
          <p:cNvSpPr>
            <a:spLocks noGrp="1"/>
          </p:cNvSpPr>
          <p:nvPr>
            <p:ph type="title"/>
          </p:nvPr>
        </p:nvSpPr>
        <p:spPr/>
        <p:txBody>
          <a:bodyPr/>
          <a:lstStyle/>
          <a:p>
            <a:r>
              <a:rPr lang="zh-CN" altLang="en-US" dirty="0"/>
              <a:t>场景图生成</a:t>
            </a:r>
            <a:endParaRPr lang="en-US" dirty="0"/>
          </a:p>
        </p:txBody>
      </p:sp>
      <p:pic>
        <p:nvPicPr>
          <p:cNvPr id="4" name="Content Placeholder 131">
            <a:extLst>
              <a:ext uri="{FF2B5EF4-FFF2-40B4-BE49-F238E27FC236}">
                <a16:creationId xmlns:a16="http://schemas.microsoft.com/office/drawing/2014/main" id="{AAE5A3CB-0E7A-2941-84B3-849B655B4E6B}"/>
              </a:ext>
            </a:extLst>
          </p:cNvPr>
          <p:cNvPicPr>
            <a:picLocks noChangeAspect="1"/>
          </p:cNvPicPr>
          <p:nvPr/>
        </p:nvPicPr>
        <p:blipFill rotWithShape="1">
          <a:blip r:embed="rId2"/>
          <a:srcRect b="11639"/>
          <a:stretch/>
        </p:blipFill>
        <p:spPr>
          <a:xfrm>
            <a:off x="7307641" y="2185706"/>
            <a:ext cx="4470896" cy="2978311"/>
          </a:xfrm>
          <a:prstGeom prst="rect">
            <a:avLst/>
          </a:prstGeom>
        </p:spPr>
      </p:pic>
      <p:grpSp>
        <p:nvGrpSpPr>
          <p:cNvPr id="5" name="Group 4">
            <a:extLst>
              <a:ext uri="{FF2B5EF4-FFF2-40B4-BE49-F238E27FC236}">
                <a16:creationId xmlns:a16="http://schemas.microsoft.com/office/drawing/2014/main" id="{B2BF0782-7535-7E4D-927F-589697F524DC}"/>
              </a:ext>
            </a:extLst>
          </p:cNvPr>
          <p:cNvGrpSpPr/>
          <p:nvPr/>
        </p:nvGrpSpPr>
        <p:grpSpPr>
          <a:xfrm>
            <a:off x="634724" y="2305732"/>
            <a:ext cx="3951188" cy="2739640"/>
            <a:chOff x="200026" y="230137"/>
            <a:chExt cx="7384986" cy="5208847"/>
          </a:xfrm>
        </p:grpSpPr>
        <p:sp>
          <p:nvSpPr>
            <p:cNvPr id="6" name="Rectangle 5">
              <a:extLst>
                <a:ext uri="{FF2B5EF4-FFF2-40B4-BE49-F238E27FC236}">
                  <a16:creationId xmlns:a16="http://schemas.microsoft.com/office/drawing/2014/main" id="{34129EBC-58FC-4A43-8DC9-AC5F1E982978}"/>
                </a:ext>
              </a:extLst>
            </p:cNvPr>
            <p:cNvSpPr/>
            <p:nvPr/>
          </p:nvSpPr>
          <p:spPr>
            <a:xfrm>
              <a:off x="200026" y="230137"/>
              <a:ext cx="7384986" cy="520884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pic>
          <p:nvPicPr>
            <p:cNvPr id="7" name="Picture 6">
              <a:extLst>
                <a:ext uri="{FF2B5EF4-FFF2-40B4-BE49-F238E27FC236}">
                  <a16:creationId xmlns:a16="http://schemas.microsoft.com/office/drawing/2014/main" id="{C8B2B321-3687-BD47-98CD-2B95B7A86914}"/>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225849" y="257908"/>
              <a:ext cx="7335115" cy="5150684"/>
            </a:xfrm>
            <a:prstGeom prst="rect">
              <a:avLst/>
            </a:prstGeom>
          </p:spPr>
        </p:pic>
      </p:grpSp>
      <p:sp>
        <p:nvSpPr>
          <p:cNvPr id="8" name="TextBox 7">
            <a:extLst>
              <a:ext uri="{FF2B5EF4-FFF2-40B4-BE49-F238E27FC236}">
                <a16:creationId xmlns:a16="http://schemas.microsoft.com/office/drawing/2014/main" id="{291B624C-5AFF-1D46-A387-A90A1D0C3306}"/>
              </a:ext>
            </a:extLst>
          </p:cNvPr>
          <p:cNvSpPr txBox="1"/>
          <p:nvPr/>
        </p:nvSpPr>
        <p:spPr>
          <a:xfrm>
            <a:off x="1866193" y="5240574"/>
            <a:ext cx="1488249"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输入图像</a:t>
            </a:r>
            <a:endParaRPr lang="en-US" sz="2400" dirty="0">
              <a:latin typeface="DengXian" panose="02010600030101010101" pitchFamily="2" charset="-122"/>
              <a:ea typeface="DengXian" panose="02010600030101010101" pitchFamily="2" charset="-122"/>
              <a:cs typeface="Calibri" charset="0"/>
            </a:endParaRPr>
          </a:p>
        </p:txBody>
      </p:sp>
      <p:sp>
        <p:nvSpPr>
          <p:cNvPr id="9" name="TextBox 8">
            <a:extLst>
              <a:ext uri="{FF2B5EF4-FFF2-40B4-BE49-F238E27FC236}">
                <a16:creationId xmlns:a16="http://schemas.microsoft.com/office/drawing/2014/main" id="{7ECE8256-181D-F04C-B26F-F01F38F4DB01}"/>
              </a:ext>
            </a:extLst>
          </p:cNvPr>
          <p:cNvSpPr txBox="1"/>
          <p:nvPr/>
        </p:nvSpPr>
        <p:spPr>
          <a:xfrm>
            <a:off x="8906338" y="5240574"/>
            <a:ext cx="1273502"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场景图</a:t>
            </a:r>
            <a:endParaRPr lang="en-US" sz="2400" dirty="0">
              <a:latin typeface="DengXian" panose="02010600030101010101" pitchFamily="2" charset="-122"/>
              <a:ea typeface="DengXian" panose="02010600030101010101" pitchFamily="2" charset="-122"/>
              <a:cs typeface="Calibri" charset="0"/>
            </a:endParaRPr>
          </a:p>
        </p:txBody>
      </p:sp>
      <p:sp>
        <p:nvSpPr>
          <p:cNvPr id="10" name="Right Arrow 9">
            <a:extLst>
              <a:ext uri="{FF2B5EF4-FFF2-40B4-BE49-F238E27FC236}">
                <a16:creationId xmlns:a16="http://schemas.microsoft.com/office/drawing/2014/main" id="{FEF351DC-50D8-BA40-90B9-33E404148C51}"/>
              </a:ext>
            </a:extLst>
          </p:cNvPr>
          <p:cNvSpPr/>
          <p:nvPr/>
        </p:nvSpPr>
        <p:spPr>
          <a:xfrm>
            <a:off x="4988672" y="3443403"/>
            <a:ext cx="2158910" cy="811306"/>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460201-CDCF-9A4D-A698-E20062121B1D}"/>
              </a:ext>
            </a:extLst>
          </p:cNvPr>
          <p:cNvSpPr txBox="1"/>
          <p:nvPr/>
        </p:nvSpPr>
        <p:spPr>
          <a:xfrm>
            <a:off x="4975806" y="3035618"/>
            <a:ext cx="1753511"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场景图生成</a:t>
            </a:r>
            <a:endParaRPr lang="en-US" sz="2400"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E833D6CD-1521-FF42-973B-5FF61250C10C}"/>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30</a:t>
            </a:fld>
            <a:endParaRPr lang="en-US"/>
          </a:p>
        </p:txBody>
      </p:sp>
    </p:spTree>
    <p:extLst>
      <p:ext uri="{BB962C8B-B14F-4D97-AF65-F5344CB8AC3E}">
        <p14:creationId xmlns:p14="http://schemas.microsoft.com/office/powerpoint/2010/main" val="163408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169FC-D753-B445-8CE5-5F5D4035AEAD}"/>
              </a:ext>
            </a:extLst>
          </p:cNvPr>
          <p:cNvSpPr>
            <a:spLocks noGrp="1"/>
          </p:cNvSpPr>
          <p:nvPr>
            <p:ph type="title"/>
          </p:nvPr>
        </p:nvSpPr>
        <p:spPr/>
        <p:txBody>
          <a:bodyPr/>
          <a:lstStyle/>
          <a:p>
            <a:r>
              <a:rPr lang="zh-CN" altLang="en-US" dirty="0"/>
              <a:t>场景图生成方法</a:t>
            </a:r>
            <a:endParaRPr lang="en-US" dirty="0"/>
          </a:p>
        </p:txBody>
      </p:sp>
      <p:pic>
        <p:nvPicPr>
          <p:cNvPr id="4" name="Content Placeholder 131">
            <a:extLst>
              <a:ext uri="{FF2B5EF4-FFF2-40B4-BE49-F238E27FC236}">
                <a16:creationId xmlns:a16="http://schemas.microsoft.com/office/drawing/2014/main" id="{89BDBE02-9636-4348-9A71-7C0524095014}"/>
              </a:ext>
            </a:extLst>
          </p:cNvPr>
          <p:cNvPicPr>
            <a:picLocks noChangeAspect="1"/>
          </p:cNvPicPr>
          <p:nvPr/>
        </p:nvPicPr>
        <p:blipFill rotWithShape="1">
          <a:blip r:embed="rId2"/>
          <a:srcRect b="11639"/>
          <a:stretch/>
        </p:blipFill>
        <p:spPr>
          <a:xfrm>
            <a:off x="9163645" y="2622081"/>
            <a:ext cx="2728853" cy="1692092"/>
          </a:xfrm>
          <a:prstGeom prst="rect">
            <a:avLst/>
          </a:prstGeom>
        </p:spPr>
      </p:pic>
      <p:sp>
        <p:nvSpPr>
          <p:cNvPr id="7" name="Right Arrow 6">
            <a:extLst>
              <a:ext uri="{FF2B5EF4-FFF2-40B4-BE49-F238E27FC236}">
                <a16:creationId xmlns:a16="http://schemas.microsoft.com/office/drawing/2014/main" id="{D94CDA67-9299-F044-9510-3FA882B8C0A1}"/>
              </a:ext>
            </a:extLst>
          </p:cNvPr>
          <p:cNvSpPr/>
          <p:nvPr/>
        </p:nvSpPr>
        <p:spPr>
          <a:xfrm>
            <a:off x="3088834"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73177FA-DC77-A747-84DD-70EE9D79349A}"/>
              </a:ext>
            </a:extLst>
          </p:cNvPr>
          <p:cNvSpPr txBox="1"/>
          <p:nvPr/>
        </p:nvSpPr>
        <p:spPr>
          <a:xfrm>
            <a:off x="3088834" y="2665804"/>
            <a:ext cx="1210946"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物体定位</a:t>
            </a:r>
            <a:endParaRPr lang="en-US" sz="2000" dirty="0">
              <a:latin typeface="DengXian" panose="02010600030101010101" pitchFamily="2" charset="-122"/>
              <a:ea typeface="DengXian" panose="02010600030101010101" pitchFamily="2" charset="-122"/>
              <a:cs typeface="Calibri" charset="0"/>
            </a:endParaRPr>
          </a:p>
        </p:txBody>
      </p:sp>
      <p:grpSp>
        <p:nvGrpSpPr>
          <p:cNvPr id="9" name="Group 8">
            <a:extLst>
              <a:ext uri="{FF2B5EF4-FFF2-40B4-BE49-F238E27FC236}">
                <a16:creationId xmlns:a16="http://schemas.microsoft.com/office/drawing/2014/main" id="{DDB60E3F-0AE7-D549-B151-DED6FC591042}"/>
              </a:ext>
            </a:extLst>
          </p:cNvPr>
          <p:cNvGrpSpPr/>
          <p:nvPr/>
        </p:nvGrpSpPr>
        <p:grpSpPr>
          <a:xfrm>
            <a:off x="4603804" y="2580421"/>
            <a:ext cx="2565091" cy="1733752"/>
            <a:chOff x="1061142" y="259215"/>
            <a:chExt cx="7335117" cy="5150687"/>
          </a:xfrm>
        </p:grpSpPr>
        <p:pic>
          <p:nvPicPr>
            <p:cNvPr id="10" name="Picture 9">
              <a:extLst>
                <a:ext uri="{FF2B5EF4-FFF2-40B4-BE49-F238E27FC236}">
                  <a16:creationId xmlns:a16="http://schemas.microsoft.com/office/drawing/2014/main" id="{978E58D9-4B0C-8C4D-9D2B-5B6D514D2D8B}"/>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1061144" y="259217"/>
              <a:ext cx="7335115" cy="5150685"/>
            </a:xfrm>
            <a:prstGeom prst="rect">
              <a:avLst/>
            </a:prstGeom>
          </p:spPr>
        </p:pic>
        <p:sp>
          <p:nvSpPr>
            <p:cNvPr id="11" name="Rectangle 10">
              <a:extLst>
                <a:ext uri="{FF2B5EF4-FFF2-40B4-BE49-F238E27FC236}">
                  <a16:creationId xmlns:a16="http://schemas.microsoft.com/office/drawing/2014/main" id="{548445C3-DFB9-424A-BCC7-78751B68D4C0}"/>
                </a:ext>
              </a:extLst>
            </p:cNvPr>
            <p:cNvSpPr/>
            <p:nvPr/>
          </p:nvSpPr>
          <p:spPr>
            <a:xfrm>
              <a:off x="1061142" y="259215"/>
              <a:ext cx="7335115" cy="5150687"/>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grpSp>
        <p:nvGrpSpPr>
          <p:cNvPr id="12" name="Group 11">
            <a:extLst>
              <a:ext uri="{FF2B5EF4-FFF2-40B4-BE49-F238E27FC236}">
                <a16:creationId xmlns:a16="http://schemas.microsoft.com/office/drawing/2014/main" id="{96038CAE-E41A-3D4E-BE19-FCB56143E05F}"/>
              </a:ext>
            </a:extLst>
          </p:cNvPr>
          <p:cNvGrpSpPr/>
          <p:nvPr/>
        </p:nvGrpSpPr>
        <p:grpSpPr>
          <a:xfrm>
            <a:off x="269549" y="2591802"/>
            <a:ext cx="2565091" cy="1722371"/>
            <a:chOff x="324413" y="2520445"/>
            <a:chExt cx="3065980" cy="2066128"/>
          </a:xfrm>
        </p:grpSpPr>
        <p:pic>
          <p:nvPicPr>
            <p:cNvPr id="13" name="Picture 12">
              <a:extLst>
                <a:ext uri="{FF2B5EF4-FFF2-40B4-BE49-F238E27FC236}">
                  <a16:creationId xmlns:a16="http://schemas.microsoft.com/office/drawing/2014/main" id="{B715BC60-338D-494D-8A5F-B2B3FBD018C7}"/>
                </a:ext>
              </a:extLst>
            </p:cNvPr>
            <p:cNvPicPr>
              <a:picLocks noChangeAspect="1"/>
            </p:cNvPicPr>
            <p:nvPr/>
          </p:nvPicPr>
          <p:blipFill>
            <a:blip r:embed="rId4"/>
            <a:stretch>
              <a:fillRect/>
            </a:stretch>
          </p:blipFill>
          <p:spPr>
            <a:xfrm>
              <a:off x="324414" y="2520445"/>
              <a:ext cx="3065979" cy="2066128"/>
            </a:xfrm>
            <a:prstGeom prst="rect">
              <a:avLst/>
            </a:prstGeom>
          </p:spPr>
        </p:pic>
        <p:sp>
          <p:nvSpPr>
            <p:cNvPr id="14" name="Rectangle 13">
              <a:extLst>
                <a:ext uri="{FF2B5EF4-FFF2-40B4-BE49-F238E27FC236}">
                  <a16:creationId xmlns:a16="http://schemas.microsoft.com/office/drawing/2014/main" id="{028124F7-69A3-7E41-9DC9-0D9E0F22A644}"/>
                </a:ext>
              </a:extLst>
            </p:cNvPr>
            <p:cNvSpPr/>
            <p:nvPr/>
          </p:nvSpPr>
          <p:spPr>
            <a:xfrm>
              <a:off x="324413" y="2520445"/>
              <a:ext cx="3065979" cy="2066128"/>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sp>
        <p:nvSpPr>
          <p:cNvPr id="15" name="TextBox 14">
            <a:extLst>
              <a:ext uri="{FF2B5EF4-FFF2-40B4-BE49-F238E27FC236}">
                <a16:creationId xmlns:a16="http://schemas.microsoft.com/office/drawing/2014/main" id="{DB46A177-BEC3-DC4E-91E4-E0654BABC815}"/>
              </a:ext>
            </a:extLst>
          </p:cNvPr>
          <p:cNvSpPr txBox="1"/>
          <p:nvPr/>
        </p:nvSpPr>
        <p:spPr>
          <a:xfrm>
            <a:off x="7325758" y="2511916"/>
            <a:ext cx="1837886"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a:t>
            </a:r>
            <a:r>
              <a:rPr lang="en-US" altLang="zh-CN" sz="2000" dirty="0">
                <a:latin typeface="DengXian" panose="02010600030101010101" pitchFamily="2" charset="-122"/>
                <a:ea typeface="DengXian" panose="02010600030101010101" pitchFamily="2" charset="-122"/>
                <a:cs typeface="Calibri" charset="0"/>
              </a:rPr>
              <a:t>/</a:t>
            </a:r>
            <a:r>
              <a:rPr lang="zh-CN" altLang="en-US" sz="2000" dirty="0">
                <a:latin typeface="DengXian" panose="02010600030101010101" pitchFamily="2" charset="-122"/>
                <a:ea typeface="DengXian" panose="02010600030101010101" pitchFamily="2" charset="-122"/>
                <a:cs typeface="Calibri" charset="0"/>
              </a:rPr>
              <a:t>视觉关系类别预测</a:t>
            </a:r>
            <a:endParaRPr lang="en-US" sz="2000" dirty="0">
              <a:latin typeface="DengXian" panose="02010600030101010101" pitchFamily="2" charset="-122"/>
              <a:ea typeface="DengXian" panose="02010600030101010101" pitchFamily="2" charset="-122"/>
              <a:cs typeface="Calibri" charset="0"/>
            </a:endParaRPr>
          </a:p>
        </p:txBody>
      </p:sp>
      <p:sp>
        <p:nvSpPr>
          <p:cNvPr id="16" name="Right Arrow 15">
            <a:extLst>
              <a:ext uri="{FF2B5EF4-FFF2-40B4-BE49-F238E27FC236}">
                <a16:creationId xmlns:a16="http://schemas.microsoft.com/office/drawing/2014/main" id="{58058E79-86E7-D34F-A070-642F02C5026A}"/>
              </a:ext>
            </a:extLst>
          </p:cNvPr>
          <p:cNvSpPr/>
          <p:nvPr/>
        </p:nvSpPr>
        <p:spPr>
          <a:xfrm>
            <a:off x="7513501"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DFD1D1F-2093-1F48-BB15-448205348F60}"/>
              </a:ext>
            </a:extLst>
          </p:cNvPr>
          <p:cNvSpPr txBox="1"/>
          <p:nvPr/>
        </p:nvSpPr>
        <p:spPr>
          <a:xfrm>
            <a:off x="823221" y="4463241"/>
            <a:ext cx="1457745"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输入图像</a:t>
            </a:r>
            <a:endParaRPr lang="en-US" sz="2400" dirty="0">
              <a:latin typeface="DengXian" panose="02010600030101010101" pitchFamily="2" charset="-122"/>
              <a:ea typeface="DengXian" panose="02010600030101010101" pitchFamily="2" charset="-122"/>
              <a:cs typeface="Calibri" charset="0"/>
            </a:endParaRPr>
          </a:p>
        </p:txBody>
      </p:sp>
      <p:sp>
        <p:nvSpPr>
          <p:cNvPr id="18" name="TextBox 17">
            <a:extLst>
              <a:ext uri="{FF2B5EF4-FFF2-40B4-BE49-F238E27FC236}">
                <a16:creationId xmlns:a16="http://schemas.microsoft.com/office/drawing/2014/main" id="{6B7CE036-B722-1C41-97BB-47B23D59F98F}"/>
              </a:ext>
            </a:extLst>
          </p:cNvPr>
          <p:cNvSpPr txBox="1"/>
          <p:nvPr/>
        </p:nvSpPr>
        <p:spPr>
          <a:xfrm>
            <a:off x="9963580" y="4463241"/>
            <a:ext cx="1128981" cy="46166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cs typeface="Calibri" charset="0"/>
              </a:rPr>
              <a:t>场景图</a:t>
            </a:r>
            <a:endParaRPr lang="en-US" sz="2400"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6C3E485B-4040-4F40-AD32-2435D89116D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31</a:t>
            </a:fld>
            <a:endParaRPr lang="en-US"/>
          </a:p>
        </p:txBody>
      </p:sp>
    </p:spTree>
    <p:extLst>
      <p:ext uri="{BB962C8B-B14F-4D97-AF65-F5344CB8AC3E}">
        <p14:creationId xmlns:p14="http://schemas.microsoft.com/office/powerpoint/2010/main" val="2966768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169FC-D753-B445-8CE5-5F5D4035AEAD}"/>
              </a:ext>
            </a:extLst>
          </p:cNvPr>
          <p:cNvSpPr>
            <a:spLocks noGrp="1"/>
          </p:cNvSpPr>
          <p:nvPr>
            <p:ph type="title"/>
          </p:nvPr>
        </p:nvSpPr>
        <p:spPr/>
        <p:txBody>
          <a:bodyPr/>
          <a:lstStyle/>
          <a:p>
            <a:r>
              <a:rPr lang="zh-CN" altLang="en-US" dirty="0"/>
              <a:t>场景图生成方法</a:t>
            </a:r>
            <a:endParaRPr lang="en-US" dirty="0"/>
          </a:p>
        </p:txBody>
      </p:sp>
      <p:pic>
        <p:nvPicPr>
          <p:cNvPr id="4" name="Content Placeholder 131">
            <a:extLst>
              <a:ext uri="{FF2B5EF4-FFF2-40B4-BE49-F238E27FC236}">
                <a16:creationId xmlns:a16="http://schemas.microsoft.com/office/drawing/2014/main" id="{89BDBE02-9636-4348-9A71-7C0524095014}"/>
              </a:ext>
            </a:extLst>
          </p:cNvPr>
          <p:cNvPicPr>
            <a:picLocks noChangeAspect="1"/>
          </p:cNvPicPr>
          <p:nvPr/>
        </p:nvPicPr>
        <p:blipFill rotWithShape="1">
          <a:blip r:embed="rId2"/>
          <a:srcRect b="11639"/>
          <a:stretch/>
        </p:blipFill>
        <p:spPr>
          <a:xfrm>
            <a:off x="9163645" y="2622081"/>
            <a:ext cx="2728853" cy="1692092"/>
          </a:xfrm>
          <a:prstGeom prst="rect">
            <a:avLst/>
          </a:prstGeom>
        </p:spPr>
      </p:pic>
      <p:sp>
        <p:nvSpPr>
          <p:cNvPr id="7" name="Right Arrow 6">
            <a:extLst>
              <a:ext uri="{FF2B5EF4-FFF2-40B4-BE49-F238E27FC236}">
                <a16:creationId xmlns:a16="http://schemas.microsoft.com/office/drawing/2014/main" id="{D94CDA67-9299-F044-9510-3FA882B8C0A1}"/>
              </a:ext>
            </a:extLst>
          </p:cNvPr>
          <p:cNvSpPr/>
          <p:nvPr/>
        </p:nvSpPr>
        <p:spPr>
          <a:xfrm>
            <a:off x="3088834"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73177FA-DC77-A747-84DD-70EE9D79349A}"/>
              </a:ext>
            </a:extLst>
          </p:cNvPr>
          <p:cNvSpPr txBox="1"/>
          <p:nvPr/>
        </p:nvSpPr>
        <p:spPr>
          <a:xfrm>
            <a:off x="3088834" y="2665804"/>
            <a:ext cx="1210946"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物体定位</a:t>
            </a:r>
            <a:endParaRPr lang="en-US" sz="2000" dirty="0">
              <a:latin typeface="DengXian" panose="02010600030101010101" pitchFamily="2" charset="-122"/>
              <a:ea typeface="DengXian" panose="02010600030101010101" pitchFamily="2" charset="-122"/>
              <a:cs typeface="Calibri" charset="0"/>
            </a:endParaRPr>
          </a:p>
        </p:txBody>
      </p:sp>
      <p:grpSp>
        <p:nvGrpSpPr>
          <p:cNvPr id="9" name="Group 8">
            <a:extLst>
              <a:ext uri="{FF2B5EF4-FFF2-40B4-BE49-F238E27FC236}">
                <a16:creationId xmlns:a16="http://schemas.microsoft.com/office/drawing/2014/main" id="{DDB60E3F-0AE7-D549-B151-DED6FC591042}"/>
              </a:ext>
            </a:extLst>
          </p:cNvPr>
          <p:cNvGrpSpPr/>
          <p:nvPr/>
        </p:nvGrpSpPr>
        <p:grpSpPr>
          <a:xfrm>
            <a:off x="4603804" y="2580421"/>
            <a:ext cx="2565091" cy="1733752"/>
            <a:chOff x="1061142" y="259215"/>
            <a:chExt cx="7335117" cy="5150687"/>
          </a:xfrm>
        </p:grpSpPr>
        <p:pic>
          <p:nvPicPr>
            <p:cNvPr id="10" name="Picture 9">
              <a:extLst>
                <a:ext uri="{FF2B5EF4-FFF2-40B4-BE49-F238E27FC236}">
                  <a16:creationId xmlns:a16="http://schemas.microsoft.com/office/drawing/2014/main" id="{978E58D9-4B0C-8C4D-9D2B-5B6D514D2D8B}"/>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1061144" y="259217"/>
              <a:ext cx="7335115" cy="5150685"/>
            </a:xfrm>
            <a:prstGeom prst="rect">
              <a:avLst/>
            </a:prstGeom>
          </p:spPr>
        </p:pic>
        <p:sp>
          <p:nvSpPr>
            <p:cNvPr id="11" name="Rectangle 10">
              <a:extLst>
                <a:ext uri="{FF2B5EF4-FFF2-40B4-BE49-F238E27FC236}">
                  <a16:creationId xmlns:a16="http://schemas.microsoft.com/office/drawing/2014/main" id="{548445C3-DFB9-424A-BCC7-78751B68D4C0}"/>
                </a:ext>
              </a:extLst>
            </p:cNvPr>
            <p:cNvSpPr/>
            <p:nvPr/>
          </p:nvSpPr>
          <p:spPr>
            <a:xfrm>
              <a:off x="1061142" y="259215"/>
              <a:ext cx="7335115" cy="5150687"/>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grpSp>
        <p:nvGrpSpPr>
          <p:cNvPr id="12" name="Group 11">
            <a:extLst>
              <a:ext uri="{FF2B5EF4-FFF2-40B4-BE49-F238E27FC236}">
                <a16:creationId xmlns:a16="http://schemas.microsoft.com/office/drawing/2014/main" id="{96038CAE-E41A-3D4E-BE19-FCB56143E05F}"/>
              </a:ext>
            </a:extLst>
          </p:cNvPr>
          <p:cNvGrpSpPr/>
          <p:nvPr/>
        </p:nvGrpSpPr>
        <p:grpSpPr>
          <a:xfrm>
            <a:off x="269549" y="2591802"/>
            <a:ext cx="2565091" cy="1722371"/>
            <a:chOff x="324413" y="2520445"/>
            <a:chExt cx="3065980" cy="2066128"/>
          </a:xfrm>
        </p:grpSpPr>
        <p:pic>
          <p:nvPicPr>
            <p:cNvPr id="13" name="Picture 12">
              <a:extLst>
                <a:ext uri="{FF2B5EF4-FFF2-40B4-BE49-F238E27FC236}">
                  <a16:creationId xmlns:a16="http://schemas.microsoft.com/office/drawing/2014/main" id="{B715BC60-338D-494D-8A5F-B2B3FBD018C7}"/>
                </a:ext>
              </a:extLst>
            </p:cNvPr>
            <p:cNvPicPr>
              <a:picLocks noChangeAspect="1"/>
            </p:cNvPicPr>
            <p:nvPr/>
          </p:nvPicPr>
          <p:blipFill>
            <a:blip r:embed="rId4"/>
            <a:stretch>
              <a:fillRect/>
            </a:stretch>
          </p:blipFill>
          <p:spPr>
            <a:xfrm>
              <a:off x="324414" y="2520445"/>
              <a:ext cx="3065979" cy="2066128"/>
            </a:xfrm>
            <a:prstGeom prst="rect">
              <a:avLst/>
            </a:prstGeom>
          </p:spPr>
        </p:pic>
        <p:sp>
          <p:nvSpPr>
            <p:cNvPr id="14" name="Rectangle 13">
              <a:extLst>
                <a:ext uri="{FF2B5EF4-FFF2-40B4-BE49-F238E27FC236}">
                  <a16:creationId xmlns:a16="http://schemas.microsoft.com/office/drawing/2014/main" id="{028124F7-69A3-7E41-9DC9-0D9E0F22A644}"/>
                </a:ext>
              </a:extLst>
            </p:cNvPr>
            <p:cNvSpPr/>
            <p:nvPr/>
          </p:nvSpPr>
          <p:spPr>
            <a:xfrm>
              <a:off x="324413" y="2520445"/>
              <a:ext cx="3065979" cy="2066128"/>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grpSp>
      <p:sp>
        <p:nvSpPr>
          <p:cNvPr id="15" name="TextBox 14">
            <a:extLst>
              <a:ext uri="{FF2B5EF4-FFF2-40B4-BE49-F238E27FC236}">
                <a16:creationId xmlns:a16="http://schemas.microsoft.com/office/drawing/2014/main" id="{DB46A177-BEC3-DC4E-91E4-E0654BABC815}"/>
              </a:ext>
            </a:extLst>
          </p:cNvPr>
          <p:cNvSpPr txBox="1"/>
          <p:nvPr/>
        </p:nvSpPr>
        <p:spPr>
          <a:xfrm>
            <a:off x="7325758" y="2511916"/>
            <a:ext cx="1837886"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物体</a:t>
            </a:r>
            <a:r>
              <a:rPr lang="en-US" altLang="zh-CN" sz="2000" dirty="0">
                <a:latin typeface="DengXian" panose="02010600030101010101" pitchFamily="2" charset="-122"/>
                <a:ea typeface="DengXian" panose="02010600030101010101" pitchFamily="2" charset="-122"/>
                <a:cs typeface="Calibri" charset="0"/>
              </a:rPr>
              <a:t>/</a:t>
            </a:r>
            <a:r>
              <a:rPr lang="zh-CN" altLang="en-US" sz="2000" dirty="0">
                <a:latin typeface="DengXian" panose="02010600030101010101" pitchFamily="2" charset="-122"/>
                <a:ea typeface="DengXian" panose="02010600030101010101" pitchFamily="2" charset="-122"/>
                <a:cs typeface="Calibri" charset="0"/>
              </a:rPr>
              <a:t>视觉关系类别预测</a:t>
            </a:r>
            <a:endParaRPr lang="en-US" sz="2000" dirty="0">
              <a:latin typeface="DengXian" panose="02010600030101010101" pitchFamily="2" charset="-122"/>
              <a:ea typeface="DengXian" panose="02010600030101010101" pitchFamily="2" charset="-122"/>
              <a:cs typeface="Calibri" charset="0"/>
            </a:endParaRPr>
          </a:p>
        </p:txBody>
      </p:sp>
      <p:sp>
        <p:nvSpPr>
          <p:cNvPr id="16" name="Right Arrow 15">
            <a:extLst>
              <a:ext uri="{FF2B5EF4-FFF2-40B4-BE49-F238E27FC236}">
                <a16:creationId xmlns:a16="http://schemas.microsoft.com/office/drawing/2014/main" id="{58058E79-86E7-D34F-A070-642F02C5026A}"/>
              </a:ext>
            </a:extLst>
          </p:cNvPr>
          <p:cNvSpPr/>
          <p:nvPr/>
        </p:nvSpPr>
        <p:spPr>
          <a:xfrm>
            <a:off x="7513501" y="3265969"/>
            <a:ext cx="1210946" cy="40431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CCD0DF-0F87-AB44-8263-02E76472C3D3}"/>
              </a:ext>
            </a:extLst>
          </p:cNvPr>
          <p:cNvSpPr txBox="1"/>
          <p:nvPr/>
        </p:nvSpPr>
        <p:spPr>
          <a:xfrm>
            <a:off x="2258494" y="4363020"/>
            <a:ext cx="2871625"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人工标注</a:t>
            </a:r>
            <a:r>
              <a:rPr lang="en-US" altLang="zh-CN" sz="2000" dirty="0">
                <a:latin typeface="DengXian" panose="02010600030101010101" pitchFamily="2" charset="-122"/>
                <a:ea typeface="DengXian" panose="02010600030101010101" pitchFamily="2" charset="-122"/>
                <a:cs typeface="Calibri" charset="0"/>
              </a:rPr>
              <a:t>/</a:t>
            </a:r>
            <a:r>
              <a:rPr lang="zh-CN" altLang="en-US" sz="2000" dirty="0">
                <a:latin typeface="DengXian" panose="02010600030101010101" pitchFamily="2" charset="-122"/>
                <a:ea typeface="DengXian" panose="02010600030101010101" pitchFamily="2" charset="-122"/>
                <a:cs typeface="Calibri" charset="0"/>
              </a:rPr>
              <a:t>目标检测器（如：</a:t>
            </a:r>
            <a:r>
              <a:rPr lang="en-US" sz="2000" dirty="0">
                <a:latin typeface="Arial" panose="020B0604020202020204" pitchFamily="34" charset="0"/>
                <a:ea typeface="DengXian" panose="02010600030101010101" pitchFamily="2" charset="-122"/>
                <a:cs typeface="Arial" panose="020B0604020202020204" pitchFamily="34" charset="0"/>
              </a:rPr>
              <a:t>Faster R-CNN</a:t>
            </a:r>
            <a:r>
              <a:rPr lang="zh-CN" altLang="en-US" sz="2000" dirty="0">
                <a:latin typeface="DengXian" panose="02010600030101010101" pitchFamily="2" charset="-122"/>
                <a:ea typeface="DengXian" panose="02010600030101010101" pitchFamily="2" charset="-122"/>
                <a:cs typeface="Calibri" charset="0"/>
              </a:rPr>
              <a:t>）</a:t>
            </a:r>
            <a:endParaRPr lang="en-US" sz="2000" dirty="0">
              <a:latin typeface="DengXian" panose="02010600030101010101" pitchFamily="2" charset="-122"/>
              <a:ea typeface="DengXian" panose="02010600030101010101" pitchFamily="2" charset="-122"/>
              <a:cs typeface="Calibri" charset="0"/>
            </a:endParaRPr>
          </a:p>
        </p:txBody>
      </p:sp>
      <p:sp>
        <p:nvSpPr>
          <p:cNvPr id="20" name="TextBox 19">
            <a:extLst>
              <a:ext uri="{FF2B5EF4-FFF2-40B4-BE49-F238E27FC236}">
                <a16:creationId xmlns:a16="http://schemas.microsoft.com/office/drawing/2014/main" id="{40CB07B2-8834-384F-BD58-B5961AA08853}"/>
              </a:ext>
            </a:extLst>
          </p:cNvPr>
          <p:cNvSpPr txBox="1"/>
          <p:nvPr/>
        </p:nvSpPr>
        <p:spPr>
          <a:xfrm>
            <a:off x="8118974" y="4360340"/>
            <a:ext cx="3953569" cy="707886"/>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节点（物体）和边（视觉关系）的</a:t>
            </a:r>
            <a:r>
              <a:rPr lang="en-US" sz="2000" dirty="0">
                <a:latin typeface="DengXian" panose="02010600030101010101" pitchFamily="2" charset="-122"/>
                <a:ea typeface="DengXian" panose="02010600030101010101" pitchFamily="2" charset="-122"/>
                <a:cs typeface="Calibri" charset="0"/>
              </a:rPr>
              <a:t> </a:t>
            </a:r>
            <a:r>
              <a:rPr lang="zh-CN" altLang="en-US" sz="2000" b="1" dirty="0">
                <a:solidFill>
                  <a:srgbClr val="FF0000"/>
                </a:solidFill>
                <a:latin typeface="DengXian" panose="02010600030101010101" pitchFamily="2" charset="-122"/>
                <a:ea typeface="DengXian" panose="02010600030101010101" pitchFamily="2" charset="-122"/>
                <a:cs typeface="Calibri" charset="0"/>
              </a:rPr>
              <a:t>交叉熵之和</a:t>
            </a:r>
            <a:r>
              <a:rPr lang="en-US" sz="2000" b="1" dirty="0">
                <a:solidFill>
                  <a:srgbClr val="FF0000"/>
                </a:solidFill>
                <a:latin typeface="DengXian" panose="02010600030101010101" pitchFamily="2" charset="-122"/>
                <a:ea typeface="DengXian" panose="02010600030101010101" pitchFamily="2" charset="-122"/>
                <a:cs typeface="Calibri" charset="0"/>
              </a:rPr>
              <a:t> </a:t>
            </a:r>
            <a:r>
              <a:rPr lang="zh-CN" altLang="en-US" sz="2000" dirty="0">
                <a:latin typeface="DengXian" panose="02010600030101010101" pitchFamily="2" charset="-122"/>
                <a:ea typeface="DengXian" panose="02010600030101010101" pitchFamily="2" charset="-122"/>
                <a:cs typeface="Calibri" charset="0"/>
              </a:rPr>
              <a:t>作为优化损失函数</a:t>
            </a:r>
            <a:endParaRPr lang="en-US" sz="2000"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D0B7C95E-0A5D-EB44-9AA0-8273763BB9C8}"/>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32</a:t>
            </a:fld>
            <a:endParaRPr lang="en-US"/>
          </a:p>
        </p:txBody>
      </p:sp>
    </p:spTree>
    <p:extLst>
      <p:ext uri="{BB962C8B-B14F-4D97-AF65-F5344CB8AC3E}">
        <p14:creationId xmlns:p14="http://schemas.microsoft.com/office/powerpoint/2010/main" val="2978059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14A23-DD13-5644-B012-35C278294A40}"/>
              </a:ext>
            </a:extLst>
          </p:cNvPr>
          <p:cNvSpPr>
            <a:spLocks noGrp="1"/>
          </p:cNvSpPr>
          <p:nvPr>
            <p:ph idx="1"/>
          </p:nvPr>
        </p:nvSpPr>
        <p:spPr/>
        <p:txBody>
          <a:bodyPr/>
          <a:lstStyle/>
          <a:p>
            <a:r>
              <a:rPr lang="zh-CN" altLang="en-US" sz="2400" dirty="0"/>
              <a:t>目前的场景图数据集标注往往不完整。</a:t>
            </a:r>
            <a:endParaRPr lang="en-US" altLang="zh-CN" sz="2400" dirty="0"/>
          </a:p>
          <a:p>
            <a:endParaRPr lang="en-US" altLang="zh-CN" dirty="0"/>
          </a:p>
          <a:p>
            <a:r>
              <a:rPr lang="en-US" altLang="zh-CN" sz="2400" dirty="0" err="1">
                <a:latin typeface="Arial" panose="020B0604020202020204" pitchFamily="34" charset="0"/>
                <a:cs typeface="Arial" panose="020B0604020202020204" pitchFamily="34" charset="0"/>
              </a:rPr>
              <a:t>Recall@K</a:t>
            </a:r>
            <a:r>
              <a:rPr lang="en-US" altLang="zh-CN" sz="2400" dirty="0">
                <a:latin typeface="Arial" panose="020B0604020202020204" pitchFamily="34" charset="0"/>
                <a:cs typeface="Arial" panose="020B0604020202020204" pitchFamily="34" charset="0"/>
              </a:rPr>
              <a:t> (K=20, 50, 100)</a:t>
            </a:r>
          </a:p>
        </p:txBody>
      </p:sp>
      <p:sp>
        <p:nvSpPr>
          <p:cNvPr id="3" name="Title 2">
            <a:extLst>
              <a:ext uri="{FF2B5EF4-FFF2-40B4-BE49-F238E27FC236}">
                <a16:creationId xmlns:a16="http://schemas.microsoft.com/office/drawing/2014/main" id="{8D9517F0-3782-9546-A329-DCBECE6796A7}"/>
              </a:ext>
            </a:extLst>
          </p:cNvPr>
          <p:cNvSpPr>
            <a:spLocks noGrp="1"/>
          </p:cNvSpPr>
          <p:nvPr>
            <p:ph type="title"/>
          </p:nvPr>
        </p:nvSpPr>
        <p:spPr/>
        <p:txBody>
          <a:bodyPr/>
          <a:lstStyle/>
          <a:p>
            <a:r>
              <a:rPr lang="zh-CN" altLang="en-US" dirty="0"/>
              <a:t>评价指标</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E395A2-F636-6C4C-9F1F-8A139C172DB3}"/>
                  </a:ext>
                </a:extLst>
              </p:cNvPr>
              <p:cNvSpPr txBox="1"/>
              <p:nvPr/>
            </p:nvSpPr>
            <p:spPr>
              <a:xfrm>
                <a:off x="2832397" y="3637228"/>
                <a:ext cx="6527205" cy="14831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charset="0"/>
                        </a:rPr>
                        <m:t>𝑅𝑒𝑐𝑎𝑙𝑙</m:t>
                      </m:r>
                      <m:r>
                        <a:rPr lang="en-US" sz="2000" b="0" i="1" smtClean="0">
                          <a:solidFill>
                            <a:schemeClr val="tx1"/>
                          </a:solidFill>
                          <a:latin typeface="Cambria Math" charset="0"/>
                        </a:rPr>
                        <m:t>@</m:t>
                      </m:r>
                      <m:r>
                        <a:rPr lang="en-US" sz="2000" b="0" i="1" smtClean="0">
                          <a:solidFill>
                            <a:schemeClr val="tx1"/>
                          </a:solidFill>
                          <a:latin typeface="Cambria Math" charset="0"/>
                        </a:rPr>
                        <m:t>𝐾</m:t>
                      </m:r>
                      <m:r>
                        <a:rPr lang="en-US" sz="2000" b="0" i="1" smtClean="0">
                          <a:solidFill>
                            <a:schemeClr val="tx1"/>
                          </a:solidFill>
                          <a:latin typeface="Cambria Math" charset="0"/>
                        </a:rPr>
                        <m:t>= </m:t>
                      </m:r>
                      <m:f>
                        <m:fPr>
                          <m:ctrlPr>
                            <a:rPr lang="mr-IN" sz="2000" b="0" i="1" smtClean="0">
                              <a:solidFill>
                                <a:schemeClr val="tx1"/>
                              </a:solidFill>
                              <a:latin typeface="Cambria Math" panose="02040503050406030204" pitchFamily="18" charset="0"/>
                            </a:rPr>
                          </m:ctrlPr>
                        </m:fPr>
                        <m:num>
                          <m:r>
                            <a:rPr lang="en-US" sz="2000" b="0" i="1" smtClean="0">
                              <a:solidFill>
                                <a:schemeClr val="tx1"/>
                              </a:solidFill>
                              <a:latin typeface="Cambria Math" charset="0"/>
                            </a:rPr>
                            <m:t>#[</m:t>
                          </m:r>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charset="0"/>
                                        </a:rPr>
                                        <m:t>𝑣</m:t>
                                      </m:r>
                                    </m:e>
                                  </m:acc>
                                </m:e>
                                <m:sub>
                                  <m:r>
                                    <a:rPr lang="en-US" sz="2000" b="0" i="1" smtClean="0">
                                      <a:solidFill>
                                        <a:schemeClr val="tx1"/>
                                      </a:solidFill>
                                      <a:latin typeface="Cambria Math" charset="0"/>
                                    </a:rPr>
                                    <m:t>𝑠</m:t>
                                  </m:r>
                                </m:sub>
                              </m:sSub>
                              <m:r>
                                <a:rPr lang="en-US" sz="2000" b="0" i="1" smtClean="0">
                                  <a:solidFill>
                                    <a:schemeClr val="tx1"/>
                                  </a:solidFill>
                                  <a:latin typeface="Cambria Math" charset="0"/>
                                </a:rPr>
                                <m:t>, </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charset="0"/>
                                        </a:rPr>
                                        <m:t>𝑟</m:t>
                                      </m:r>
                                    </m:e>
                                  </m:acc>
                                </m:e>
                                <m:sub>
                                  <m:r>
                                    <a:rPr lang="en-US" sz="2000" b="0" i="1" smtClean="0">
                                      <a:solidFill>
                                        <a:schemeClr val="tx1"/>
                                      </a:solidFill>
                                      <a:latin typeface="Cambria Math" charset="0"/>
                                    </a:rPr>
                                    <m:t>𝑠𝑜</m:t>
                                  </m:r>
                                </m:sub>
                              </m:sSub>
                              <m:r>
                                <a:rPr lang="en-US" sz="2000" b="0" i="1" smtClean="0">
                                  <a:solidFill>
                                    <a:schemeClr val="tx1"/>
                                  </a:solidFill>
                                  <a:latin typeface="Cambria Math" charset="0"/>
                                </a:rPr>
                                <m:t>, </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charset="0"/>
                                        </a:rPr>
                                        <m:t>𝑣</m:t>
                                      </m:r>
                                    </m:e>
                                  </m:acc>
                                </m:e>
                                <m:sub>
                                  <m:r>
                                    <a:rPr lang="en-US" sz="2000" b="0" i="1" smtClean="0">
                                      <a:solidFill>
                                        <a:schemeClr val="tx1"/>
                                      </a:solidFill>
                                      <a:latin typeface="Cambria Math" charset="0"/>
                                    </a:rPr>
                                    <m:t>𝑜</m:t>
                                  </m:r>
                                </m:sub>
                              </m:sSub>
                            </m:e>
                          </m:d>
                          <m:r>
                            <a:rPr lang="en-US" sz="2000" b="0" i="1" smtClean="0">
                              <a:solidFill>
                                <a:schemeClr val="tx1"/>
                              </a:solidFill>
                              <a:latin typeface="Cambria Math" charset="0"/>
                            </a:rPr>
                            <m:t>==(</m:t>
                          </m:r>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charset="0"/>
                                </a:rPr>
                                <m:t>𝑣</m:t>
                              </m:r>
                            </m:e>
                            <m:sub>
                              <m:r>
                                <a:rPr lang="en-US" sz="2000" b="0" i="1" smtClean="0">
                                  <a:solidFill>
                                    <a:schemeClr val="tx1"/>
                                  </a:solidFill>
                                  <a:latin typeface="Cambria Math" charset="0"/>
                                </a:rPr>
                                <m:t>𝑠</m:t>
                              </m:r>
                            </m:sub>
                            <m:sup>
                              <m:r>
                                <a:rPr lang="en-US" sz="2000" b="0" i="1" smtClean="0">
                                  <a:solidFill>
                                    <a:schemeClr val="tx1"/>
                                  </a:solidFill>
                                  <a:latin typeface="Cambria Math" charset="0"/>
                                </a:rPr>
                                <m:t>𝑔𝑡</m:t>
                              </m:r>
                            </m:sup>
                          </m:sSubSup>
                          <m:r>
                            <a:rPr lang="en-US" sz="2000" b="0" i="1" smtClean="0">
                              <a:solidFill>
                                <a:schemeClr val="tx1"/>
                              </a:solidFill>
                              <a:latin typeface="Cambria Math" charset="0"/>
                            </a:rPr>
                            <m:t>, </m:t>
                          </m:r>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charset="0"/>
                                </a:rPr>
                                <m:t>𝑟</m:t>
                              </m:r>
                            </m:e>
                            <m:sub>
                              <m:r>
                                <a:rPr lang="en-US" sz="2000" b="0" i="1" smtClean="0">
                                  <a:solidFill>
                                    <a:schemeClr val="tx1"/>
                                  </a:solidFill>
                                  <a:latin typeface="Cambria Math" charset="0"/>
                                </a:rPr>
                                <m:t>𝑠𝑜</m:t>
                              </m:r>
                            </m:sub>
                            <m:sup>
                              <m:r>
                                <a:rPr lang="en-US" sz="2000" b="0" i="1" smtClean="0">
                                  <a:solidFill>
                                    <a:schemeClr val="tx1"/>
                                  </a:solidFill>
                                  <a:latin typeface="Cambria Math" charset="0"/>
                                </a:rPr>
                                <m:t>𝑔𝑡</m:t>
                              </m:r>
                            </m:sup>
                          </m:sSubSup>
                          <m:r>
                            <a:rPr lang="en-US" sz="2000" b="0" i="1" smtClean="0">
                              <a:solidFill>
                                <a:schemeClr val="tx1"/>
                              </a:solidFill>
                              <a:latin typeface="Cambria Math" charset="0"/>
                            </a:rPr>
                            <m:t>, </m:t>
                          </m:r>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charset="0"/>
                                </a:rPr>
                                <m:t>𝑣</m:t>
                              </m:r>
                            </m:e>
                            <m:sub>
                              <m:r>
                                <a:rPr lang="en-US" sz="2000" b="0" i="1" smtClean="0">
                                  <a:solidFill>
                                    <a:schemeClr val="tx1"/>
                                  </a:solidFill>
                                  <a:latin typeface="Cambria Math" charset="0"/>
                                </a:rPr>
                                <m:t>𝑜</m:t>
                              </m:r>
                            </m:sub>
                            <m:sup>
                              <m:r>
                                <a:rPr lang="en-US" sz="2000" b="0" i="1" smtClean="0">
                                  <a:solidFill>
                                    <a:schemeClr val="tx1"/>
                                  </a:solidFill>
                                  <a:latin typeface="Cambria Math" charset="0"/>
                                </a:rPr>
                                <m:t>𝑔𝑡</m:t>
                              </m:r>
                            </m:sup>
                          </m:sSubSup>
                          <m:r>
                            <a:rPr lang="en-US" sz="2000" b="0" i="1" smtClean="0">
                              <a:solidFill>
                                <a:schemeClr val="tx1"/>
                              </a:solidFill>
                              <a:latin typeface="Cambria Math" charset="0"/>
                            </a:rPr>
                            <m:t>)]</m:t>
                          </m:r>
                        </m:num>
                        <m:den>
                          <m:r>
                            <a:rPr lang="en-US" sz="2000" b="0" i="1" smtClean="0">
                              <a:solidFill>
                                <a:schemeClr val="tx1"/>
                              </a:solidFill>
                              <a:latin typeface="Cambria Math" charset="0"/>
                            </a:rPr>
                            <m:t># </m:t>
                          </m:r>
                          <m:d>
                            <m:dPr>
                              <m:begChr m:val="["/>
                              <m:endChr m:val="]"/>
                              <m:ctrlPr>
                                <a:rPr lang="en-US" sz="2000" b="0" i="1" smtClean="0">
                                  <a:solidFill>
                                    <a:schemeClr val="tx1"/>
                                  </a:solidFill>
                                  <a:latin typeface="Cambria Math" panose="02040503050406030204" pitchFamily="18" charset="0"/>
                                </a:rPr>
                              </m:ctrlPr>
                            </m:dPr>
                            <m:e>
                              <m:r>
                                <a:rPr lang="en-US" sz="2000" i="1">
                                  <a:solidFill>
                                    <a:schemeClr val="tx1"/>
                                  </a:solidFill>
                                  <a:latin typeface="Cambria Math"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charset="0"/>
                                    </a:rPr>
                                    <m:t>𝑣</m:t>
                                  </m:r>
                                </m:e>
                                <m:sub>
                                  <m:r>
                                    <a:rPr lang="en-US" sz="2000" i="1">
                                      <a:solidFill>
                                        <a:schemeClr val="tx1"/>
                                      </a:solidFill>
                                      <a:latin typeface="Cambria Math" charset="0"/>
                                    </a:rPr>
                                    <m:t>𝑠</m:t>
                                  </m:r>
                                </m:sub>
                                <m:sup>
                                  <m:r>
                                    <a:rPr lang="en-US" sz="2000" i="1">
                                      <a:solidFill>
                                        <a:schemeClr val="tx1"/>
                                      </a:solidFill>
                                      <a:latin typeface="Cambria Math" charset="0"/>
                                    </a:rPr>
                                    <m:t>𝑔𝑡</m:t>
                                  </m:r>
                                </m:sup>
                              </m:sSubSup>
                              <m:r>
                                <a:rPr lang="en-US" sz="2000" i="1">
                                  <a:solidFill>
                                    <a:schemeClr val="tx1"/>
                                  </a:solidFill>
                                  <a:latin typeface="Cambria Math" charset="0"/>
                                </a:rPr>
                                <m:t>, </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charset="0"/>
                                    </a:rPr>
                                    <m:t>𝑟</m:t>
                                  </m:r>
                                </m:e>
                                <m:sub>
                                  <m:r>
                                    <a:rPr lang="en-US" sz="2000" i="1">
                                      <a:solidFill>
                                        <a:schemeClr val="tx1"/>
                                      </a:solidFill>
                                      <a:latin typeface="Cambria Math" charset="0"/>
                                    </a:rPr>
                                    <m:t>𝑠𝑜</m:t>
                                  </m:r>
                                </m:sub>
                                <m:sup>
                                  <m:r>
                                    <a:rPr lang="en-US" sz="2000" i="1">
                                      <a:solidFill>
                                        <a:schemeClr val="tx1"/>
                                      </a:solidFill>
                                      <a:latin typeface="Cambria Math" charset="0"/>
                                    </a:rPr>
                                    <m:t>𝑔𝑡</m:t>
                                  </m:r>
                                </m:sup>
                              </m:sSubSup>
                              <m:r>
                                <a:rPr lang="en-US" sz="2000" i="1">
                                  <a:solidFill>
                                    <a:schemeClr val="tx1"/>
                                  </a:solidFill>
                                  <a:latin typeface="Cambria Math" charset="0"/>
                                </a:rPr>
                                <m:t>, </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charset="0"/>
                                    </a:rPr>
                                    <m:t>𝑣</m:t>
                                  </m:r>
                                </m:e>
                                <m:sub>
                                  <m:r>
                                    <a:rPr lang="en-US" sz="2000" i="1">
                                      <a:solidFill>
                                        <a:schemeClr val="tx1"/>
                                      </a:solidFill>
                                      <a:latin typeface="Cambria Math" charset="0"/>
                                    </a:rPr>
                                    <m:t>𝑜</m:t>
                                  </m:r>
                                </m:sub>
                                <m:sup>
                                  <m:r>
                                    <a:rPr lang="en-US" sz="2000" i="1">
                                      <a:solidFill>
                                        <a:schemeClr val="tx1"/>
                                      </a:solidFill>
                                      <a:latin typeface="Cambria Math" charset="0"/>
                                    </a:rPr>
                                    <m:t>𝑔𝑡</m:t>
                                  </m:r>
                                </m:sup>
                              </m:sSubSup>
                              <m:r>
                                <a:rPr lang="en-US" sz="2000" i="1">
                                  <a:solidFill>
                                    <a:schemeClr val="tx1"/>
                                  </a:solidFill>
                                  <a:latin typeface="Cambria Math" charset="0"/>
                                </a:rPr>
                                <m:t>)</m:t>
                              </m:r>
                            </m:e>
                          </m:d>
                        </m:den>
                      </m:f>
                    </m:oMath>
                  </m:oMathPara>
                </a14:m>
                <a:endParaRPr lang="en-US" sz="2000" b="0" dirty="0">
                  <a:solidFill>
                    <a:schemeClr val="tx1"/>
                  </a:solidFill>
                  <a:latin typeface="Times New Roman" panose="02020603050405020304" pitchFamily="18" charset="0"/>
                  <a:cs typeface="Times New Roman" panose="02020603050405020304" pitchFamily="18" charset="0"/>
                </a:endParaRPr>
              </a:p>
              <a:p>
                <a:pPr algn="ctr"/>
                <a:endParaRPr lang="en-US" sz="2000" dirty="0"/>
              </a:p>
              <a:p>
                <a:pPr algn="ctr"/>
                <a:r>
                  <a:rPr lang="en-US" sz="2000" dirty="0" err="1">
                    <a:latin typeface="DengXian" panose="02010600030101010101" pitchFamily="2" charset="-122"/>
                    <a:ea typeface="DengXian" panose="02010600030101010101" pitchFamily="2" charset="-122"/>
                  </a:rPr>
                  <a:t>其中</a:t>
                </a:r>
                <a:r>
                  <a:rPr lang="en-US" sz="2000" dirty="0"/>
                  <a:t> </a:t>
                </a:r>
                <a14:m>
                  <m:oMath xmlns:m="http://schemas.openxmlformats.org/officeDocument/2006/math">
                    <m:d>
                      <m:dPr>
                        <m:ctrlPr>
                          <a:rPr lang="en-US" sz="200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charset="0"/>
                                  </a:rPr>
                                  <m:t>𝑣</m:t>
                                </m:r>
                              </m:e>
                            </m:acc>
                          </m:e>
                          <m:sub>
                            <m:r>
                              <a:rPr lang="en-US" sz="2000" i="1">
                                <a:solidFill>
                                  <a:schemeClr val="tx1"/>
                                </a:solidFill>
                                <a:latin typeface="Cambria Math" charset="0"/>
                              </a:rPr>
                              <m:t>𝑠</m:t>
                            </m:r>
                          </m:sub>
                        </m:sSub>
                        <m:r>
                          <a:rPr lang="en-US" sz="2000" i="1">
                            <a:solidFill>
                              <a:schemeClr val="tx1"/>
                            </a:solidFill>
                            <a:latin typeface="Cambria Math" charset="0"/>
                          </a:rPr>
                          <m:t>, </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charset="0"/>
                                  </a:rPr>
                                  <m:t>𝑟</m:t>
                                </m:r>
                              </m:e>
                            </m:acc>
                          </m:e>
                          <m:sub>
                            <m:r>
                              <a:rPr lang="en-US" sz="2000" i="1">
                                <a:solidFill>
                                  <a:schemeClr val="tx1"/>
                                </a:solidFill>
                                <a:latin typeface="Cambria Math" charset="0"/>
                              </a:rPr>
                              <m:t>𝑠𝑜</m:t>
                            </m:r>
                          </m:sub>
                        </m:sSub>
                        <m:r>
                          <a:rPr lang="en-US" sz="2000" i="1">
                            <a:solidFill>
                              <a:schemeClr val="tx1"/>
                            </a:solidFill>
                            <a:latin typeface="Cambria Math" charset="0"/>
                          </a:rPr>
                          <m:t>, </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charset="0"/>
                                  </a:rPr>
                                  <m:t>𝑣</m:t>
                                </m:r>
                              </m:e>
                            </m:acc>
                          </m:e>
                          <m:sub>
                            <m:r>
                              <a:rPr lang="en-US" sz="2000" i="1">
                                <a:solidFill>
                                  <a:schemeClr val="tx1"/>
                                </a:solidFill>
                                <a:latin typeface="Cambria Math" charset="0"/>
                              </a:rPr>
                              <m:t>𝑜</m:t>
                            </m:r>
                          </m:sub>
                        </m:sSub>
                      </m:e>
                    </m:d>
                  </m:oMath>
                </a14:m>
                <a:r>
                  <a:rPr lang="en-US" sz="2000" dirty="0" err="1">
                    <a:latin typeface="DengXian" panose="02010600030101010101" pitchFamily="2" charset="-122"/>
                    <a:ea typeface="DengXian" panose="02010600030101010101" pitchFamily="2" charset="-122"/>
                  </a:rPr>
                  <a:t>为</a:t>
                </a:r>
                <a:r>
                  <a:rPr lang="en-US" sz="2000" dirty="0">
                    <a:latin typeface="DengXian" panose="02010600030101010101" pitchFamily="2" charset="-122"/>
                    <a:ea typeface="DengXian" panose="02010600030101010101" pitchFamily="2" charset="-122"/>
                  </a:rPr>
                  <a:t> top-</a:t>
                </a:r>
                <a:r>
                  <a:rPr lang="en-US" sz="2000" dirty="0" err="1">
                    <a:latin typeface="DengXian" panose="02010600030101010101" pitchFamily="2" charset="-122"/>
                    <a:ea typeface="DengXian" panose="02010600030101010101" pitchFamily="2" charset="-122"/>
                  </a:rPr>
                  <a:t>K个预测的三元组</a:t>
                </a:r>
                <a:endParaRPr lang="en-US" sz="2000" dirty="0">
                  <a:latin typeface="DengXian" panose="02010600030101010101" pitchFamily="2" charset="-122"/>
                  <a:ea typeface="DengXian" panose="02010600030101010101" pitchFamily="2" charset="-122"/>
                </a:endParaRPr>
              </a:p>
            </p:txBody>
          </p:sp>
        </mc:Choice>
        <mc:Fallback xmlns="">
          <p:sp>
            <p:nvSpPr>
              <p:cNvPr id="4" name="TextBox 3">
                <a:extLst>
                  <a:ext uri="{FF2B5EF4-FFF2-40B4-BE49-F238E27FC236}">
                    <a16:creationId xmlns:a16="http://schemas.microsoft.com/office/drawing/2014/main" id="{27E395A2-F636-6C4C-9F1F-8A139C172DB3}"/>
                  </a:ext>
                </a:extLst>
              </p:cNvPr>
              <p:cNvSpPr txBox="1">
                <a:spLocks noRot="1" noChangeAspect="1" noMove="1" noResize="1" noEditPoints="1" noAdjustHandles="1" noChangeArrowheads="1" noChangeShapeType="1" noTextEdit="1"/>
              </p:cNvSpPr>
              <p:nvPr/>
            </p:nvSpPr>
            <p:spPr>
              <a:xfrm>
                <a:off x="2832397" y="3637228"/>
                <a:ext cx="6527205" cy="1483163"/>
              </a:xfrm>
              <a:prstGeom prst="rect">
                <a:avLst/>
              </a:prstGeom>
              <a:blipFill>
                <a:blip r:embed="rId2"/>
                <a:stretch>
                  <a:fillRect b="-593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577FF3E-A92E-1649-A26B-F0D048F5A5D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33</a:t>
            </a:fld>
            <a:endParaRPr lang="en-US"/>
          </a:p>
        </p:txBody>
      </p:sp>
    </p:spTree>
    <p:extLst>
      <p:ext uri="{BB962C8B-B14F-4D97-AF65-F5344CB8AC3E}">
        <p14:creationId xmlns:p14="http://schemas.microsoft.com/office/powerpoint/2010/main" val="2323354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2CE94-6DEB-1842-A649-DAB19B03CAF4}"/>
              </a:ext>
            </a:extLst>
          </p:cNvPr>
          <p:cNvSpPr>
            <a:spLocks noGrp="1"/>
          </p:cNvSpPr>
          <p:nvPr>
            <p:ph type="title"/>
          </p:nvPr>
        </p:nvSpPr>
        <p:spPr>
          <a:xfrm>
            <a:off x="436728" y="365125"/>
            <a:ext cx="10917072" cy="1325563"/>
          </a:xfrm>
        </p:spPr>
        <p:txBody>
          <a:bodyPr/>
          <a:lstStyle/>
          <a:p>
            <a:r>
              <a:rPr lang="zh-CN" altLang="en-US" dirty="0"/>
              <a:t>动机一</a:t>
            </a:r>
            <a:r>
              <a:rPr lang="en-US" altLang="zh-CN" dirty="0"/>
              <a:t>:</a:t>
            </a:r>
            <a:r>
              <a:rPr lang="zh-CN" altLang="en-US" dirty="0"/>
              <a:t> 整体一致性</a:t>
            </a:r>
            <a:endParaRPr lang="en-US" dirty="0"/>
          </a:p>
        </p:txBody>
      </p:sp>
      <p:pic>
        <p:nvPicPr>
          <p:cNvPr id="4" name="Content Placeholder 10">
            <a:extLst>
              <a:ext uri="{FF2B5EF4-FFF2-40B4-BE49-F238E27FC236}">
                <a16:creationId xmlns:a16="http://schemas.microsoft.com/office/drawing/2014/main" id="{8EA7D391-104A-AC46-8F24-09F661020E35}"/>
              </a:ext>
            </a:extLst>
          </p:cNvPr>
          <p:cNvPicPr>
            <a:picLocks noChangeAspect="1"/>
          </p:cNvPicPr>
          <p:nvPr/>
        </p:nvPicPr>
        <p:blipFill>
          <a:blip r:embed="rId2"/>
          <a:stretch>
            <a:fillRect/>
          </a:stretch>
        </p:blipFill>
        <p:spPr>
          <a:xfrm>
            <a:off x="3984625" y="2463243"/>
            <a:ext cx="7686675" cy="2299828"/>
          </a:xfrm>
          <a:prstGeom prst="rect">
            <a:avLst/>
          </a:prstGeom>
        </p:spPr>
      </p:pic>
      <p:pic>
        <p:nvPicPr>
          <p:cNvPr id="5" name="Content Placeholder 131">
            <a:extLst>
              <a:ext uri="{FF2B5EF4-FFF2-40B4-BE49-F238E27FC236}">
                <a16:creationId xmlns:a16="http://schemas.microsoft.com/office/drawing/2014/main" id="{73B8DA41-0742-8D4A-8920-98EDB851851C}"/>
              </a:ext>
            </a:extLst>
          </p:cNvPr>
          <p:cNvPicPr>
            <a:picLocks noChangeAspect="1"/>
          </p:cNvPicPr>
          <p:nvPr/>
        </p:nvPicPr>
        <p:blipFill rotWithShape="1">
          <a:blip r:embed="rId3"/>
          <a:srcRect b="11639"/>
          <a:stretch/>
        </p:blipFill>
        <p:spPr>
          <a:xfrm>
            <a:off x="354107" y="3919882"/>
            <a:ext cx="2890446" cy="1925486"/>
          </a:xfrm>
          <a:prstGeom prst="rect">
            <a:avLst/>
          </a:prstGeom>
        </p:spPr>
      </p:pic>
      <p:grpSp>
        <p:nvGrpSpPr>
          <p:cNvPr id="6" name="Group 5">
            <a:extLst>
              <a:ext uri="{FF2B5EF4-FFF2-40B4-BE49-F238E27FC236}">
                <a16:creationId xmlns:a16="http://schemas.microsoft.com/office/drawing/2014/main" id="{8D96EEA7-3D7A-BE45-A347-46CB3BD6E8D1}"/>
              </a:ext>
            </a:extLst>
          </p:cNvPr>
          <p:cNvGrpSpPr/>
          <p:nvPr/>
        </p:nvGrpSpPr>
        <p:grpSpPr>
          <a:xfrm>
            <a:off x="354106" y="1825625"/>
            <a:ext cx="2783541" cy="1787532"/>
            <a:chOff x="200026" y="230137"/>
            <a:chExt cx="7384986" cy="5208847"/>
          </a:xfrm>
        </p:grpSpPr>
        <p:sp>
          <p:nvSpPr>
            <p:cNvPr id="7" name="Rectangle 6">
              <a:extLst>
                <a:ext uri="{FF2B5EF4-FFF2-40B4-BE49-F238E27FC236}">
                  <a16:creationId xmlns:a16="http://schemas.microsoft.com/office/drawing/2014/main" id="{B7E85A8F-0BFB-064A-8F7F-2BD0E77734D4}"/>
                </a:ext>
              </a:extLst>
            </p:cNvPr>
            <p:cNvSpPr/>
            <p:nvPr/>
          </p:nvSpPr>
          <p:spPr>
            <a:xfrm>
              <a:off x="200026" y="230137"/>
              <a:ext cx="7384986" cy="520884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pic>
          <p:nvPicPr>
            <p:cNvPr id="8" name="Picture 7">
              <a:extLst>
                <a:ext uri="{FF2B5EF4-FFF2-40B4-BE49-F238E27FC236}">
                  <a16:creationId xmlns:a16="http://schemas.microsoft.com/office/drawing/2014/main" id="{C6254AA1-1FC4-EF40-91D9-5F942108B217}"/>
                </a:ext>
              </a:extLst>
            </p:cNvPr>
            <p:cNvPicPr>
              <a:picLocks noChangeAspect="1"/>
            </p:cNvPicPr>
            <p:nvPr/>
          </p:nvPicPr>
          <p:blipFill rotWithShape="1">
            <a:blip r:embed="rId4">
              <a:extLst>
                <a:ext uri="{28A0092B-C50C-407E-A947-70E740481C1C}">
                  <a14:useLocalDpi xmlns:a14="http://schemas.microsoft.com/office/drawing/2010/main" val="0"/>
                </a:ext>
              </a:extLst>
            </a:blip>
            <a:srcRect l="12206" b="7479"/>
            <a:stretch/>
          </p:blipFill>
          <p:spPr>
            <a:xfrm>
              <a:off x="225849" y="257908"/>
              <a:ext cx="7335115" cy="5150684"/>
            </a:xfrm>
            <a:prstGeom prst="rect">
              <a:avLst/>
            </a:prstGeom>
          </p:spPr>
        </p:pic>
      </p:grpSp>
      <p:sp>
        <p:nvSpPr>
          <p:cNvPr id="9" name="TextBox 8">
            <a:extLst>
              <a:ext uri="{FF2B5EF4-FFF2-40B4-BE49-F238E27FC236}">
                <a16:creationId xmlns:a16="http://schemas.microsoft.com/office/drawing/2014/main" id="{BD9FACB8-AF0C-CF42-82AD-C58D9CFCC78A}"/>
              </a:ext>
            </a:extLst>
          </p:cNvPr>
          <p:cNvSpPr txBox="1"/>
          <p:nvPr/>
        </p:nvSpPr>
        <p:spPr>
          <a:xfrm>
            <a:off x="531686" y="5842351"/>
            <a:ext cx="2535287" cy="369332"/>
          </a:xfrm>
          <a:prstGeom prst="rect">
            <a:avLst/>
          </a:prstGeom>
          <a:noFill/>
        </p:spPr>
        <p:txBody>
          <a:bodyPr wrap="square" rtlCol="0">
            <a:spAutoFit/>
          </a:bodyPr>
          <a:lstStyle/>
          <a:p>
            <a:r>
              <a:rPr lang="zh-CN" altLang="en-US" dirty="0">
                <a:latin typeface="DengXian" panose="02010600030101010101" pitchFamily="2" charset="-122"/>
                <a:ea typeface="DengXian" panose="02010600030101010101" pitchFamily="2" charset="-122"/>
                <a:cs typeface="Calibri" charset="0"/>
              </a:rPr>
              <a:t>场景图（</a:t>
            </a:r>
            <a:r>
              <a:rPr lang="en-US" altLang="zh-CN" dirty="0">
                <a:latin typeface="Arial" panose="020B0604020202020204" pitchFamily="34" charset="0"/>
                <a:ea typeface="DengXian" panose="02010600030101010101" pitchFamily="2" charset="-122"/>
                <a:cs typeface="Arial" panose="020B0604020202020204" pitchFamily="34" charset="0"/>
              </a:rPr>
              <a:t>ground-truth</a:t>
            </a:r>
            <a:r>
              <a:rPr lang="zh-CN" altLang="en-US" dirty="0">
                <a:latin typeface="DengXian" panose="02010600030101010101" pitchFamily="2" charset="-122"/>
                <a:ea typeface="DengXian" panose="02010600030101010101" pitchFamily="2" charset="-122"/>
                <a:cs typeface="Calibri" charset="0"/>
              </a:rPr>
              <a:t>）</a:t>
            </a:r>
            <a:endParaRPr lang="en-US" dirty="0">
              <a:latin typeface="DengXian" panose="02010600030101010101" pitchFamily="2" charset="-122"/>
              <a:ea typeface="DengXian" panose="02010600030101010101" pitchFamily="2" charset="-122"/>
              <a:cs typeface="Calibri" charset="0"/>
            </a:endParaRPr>
          </a:p>
        </p:txBody>
      </p:sp>
      <p:cxnSp>
        <p:nvCxnSpPr>
          <p:cNvPr id="10" name="Straight Connector 9">
            <a:extLst>
              <a:ext uri="{FF2B5EF4-FFF2-40B4-BE49-F238E27FC236}">
                <a16:creationId xmlns:a16="http://schemas.microsoft.com/office/drawing/2014/main" id="{1F6651C4-54A3-C245-9B9F-E40D60CF618F}"/>
              </a:ext>
            </a:extLst>
          </p:cNvPr>
          <p:cNvCxnSpPr/>
          <p:nvPr/>
        </p:nvCxnSpPr>
        <p:spPr>
          <a:xfrm flipH="1">
            <a:off x="3442447" y="1825625"/>
            <a:ext cx="0" cy="435133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16228B-F43A-144F-BBD5-DDC6DA2A7214}"/>
              </a:ext>
            </a:extLst>
          </p:cNvPr>
          <p:cNvSpPr txBox="1"/>
          <p:nvPr/>
        </p:nvSpPr>
        <p:spPr>
          <a:xfrm>
            <a:off x="5019813" y="5811573"/>
            <a:ext cx="5616298"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错误分类</a:t>
            </a:r>
            <a:r>
              <a:rPr lang="en-US" sz="2000" dirty="0">
                <a:latin typeface="DengXian" panose="02010600030101010101" pitchFamily="2" charset="-122"/>
                <a:ea typeface="DengXian" panose="02010600030101010101" pitchFamily="2" charset="-122"/>
                <a:cs typeface="Calibri" charset="0"/>
              </a:rPr>
              <a:t> </a:t>
            </a:r>
            <a:r>
              <a:rPr lang="en-US" sz="2000" dirty="0">
                <a:latin typeface="Calibri" charset="0"/>
                <a:ea typeface="Calibri" charset="0"/>
                <a:cs typeface="Calibri" charset="0"/>
              </a:rPr>
              <a:t>“</a:t>
            </a:r>
            <a:r>
              <a:rPr lang="en-US" sz="2000" b="1" dirty="0">
                <a:solidFill>
                  <a:srgbClr val="FF0000"/>
                </a:solidFill>
                <a:latin typeface="Arial" panose="020B0604020202020204" pitchFamily="34" charset="0"/>
                <a:ea typeface="Calibri" charset="0"/>
                <a:cs typeface="Arial" panose="020B0604020202020204" pitchFamily="34" charset="0"/>
              </a:rPr>
              <a:t>bike</a:t>
            </a:r>
            <a:r>
              <a:rPr lang="en-US" sz="2000" dirty="0">
                <a:latin typeface="Calibri" charset="0"/>
                <a:ea typeface="Calibri" charset="0"/>
                <a:cs typeface="Calibri" charset="0"/>
              </a:rPr>
              <a:t>” </a:t>
            </a:r>
            <a:r>
              <a:rPr lang="zh-CN" altLang="en-US" sz="2000" dirty="0">
                <a:latin typeface="DengXian" panose="02010600030101010101" pitchFamily="2" charset="-122"/>
                <a:ea typeface="DengXian" panose="02010600030101010101" pitchFamily="2" charset="-122"/>
                <a:cs typeface="Calibri" charset="0"/>
              </a:rPr>
              <a:t>要比错误分类</a:t>
            </a:r>
            <a:r>
              <a:rPr lang="en-US" sz="2000" dirty="0">
                <a:latin typeface="DengXian" panose="02010600030101010101" pitchFamily="2" charset="-122"/>
                <a:ea typeface="DengXian" panose="02010600030101010101" pitchFamily="2" charset="-122"/>
                <a:cs typeface="Calibri" charset="0"/>
              </a:rPr>
              <a:t> </a:t>
            </a:r>
            <a:r>
              <a:rPr lang="en-US" sz="2000" dirty="0">
                <a:latin typeface="Calibri" charset="0"/>
                <a:ea typeface="Calibri" charset="0"/>
                <a:cs typeface="Calibri" charset="0"/>
              </a:rPr>
              <a:t>“</a:t>
            </a:r>
            <a:r>
              <a:rPr lang="en-US" sz="2000" b="1" dirty="0">
                <a:solidFill>
                  <a:srgbClr val="0070C0"/>
                </a:solidFill>
                <a:latin typeface="Arial" panose="020B0604020202020204" pitchFamily="34" charset="0"/>
                <a:ea typeface="Calibri" charset="0"/>
                <a:cs typeface="Arial" panose="020B0604020202020204" pitchFamily="34" charset="0"/>
              </a:rPr>
              <a:t>tree</a:t>
            </a:r>
            <a:r>
              <a:rPr lang="en-US" sz="2000" dirty="0">
                <a:latin typeface="Calibri" charset="0"/>
                <a:ea typeface="Calibri" charset="0"/>
                <a:cs typeface="Calibri" charset="0"/>
              </a:rPr>
              <a:t>”</a:t>
            </a:r>
            <a:r>
              <a:rPr lang="zh-CN" altLang="en-US" sz="2000" dirty="0">
                <a:latin typeface="DengXian" panose="02010600030101010101" pitchFamily="2" charset="-122"/>
                <a:ea typeface="DengXian" panose="02010600030101010101" pitchFamily="2" charset="-122"/>
                <a:cs typeface="Calibri" charset="0"/>
              </a:rPr>
              <a:t>更加严重</a:t>
            </a:r>
            <a:endParaRPr lang="en-US" sz="2000"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AB98E639-144A-2E40-8481-C8E66147F30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34</a:t>
            </a:fld>
            <a:endParaRPr lang="en-US"/>
          </a:p>
        </p:txBody>
      </p:sp>
    </p:spTree>
    <p:extLst>
      <p:ext uri="{BB962C8B-B14F-4D97-AF65-F5344CB8AC3E}">
        <p14:creationId xmlns:p14="http://schemas.microsoft.com/office/powerpoint/2010/main" val="2958196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2CE94-6DEB-1842-A649-DAB19B03CAF4}"/>
              </a:ext>
            </a:extLst>
          </p:cNvPr>
          <p:cNvSpPr>
            <a:spLocks noGrp="1"/>
          </p:cNvSpPr>
          <p:nvPr>
            <p:ph type="title"/>
          </p:nvPr>
        </p:nvSpPr>
        <p:spPr>
          <a:xfrm>
            <a:off x="436728" y="365125"/>
            <a:ext cx="10917072" cy="1325563"/>
          </a:xfrm>
        </p:spPr>
        <p:txBody>
          <a:bodyPr/>
          <a:lstStyle/>
          <a:p>
            <a:r>
              <a:rPr lang="zh-CN" altLang="en-US" dirty="0"/>
              <a:t>动机二</a:t>
            </a:r>
            <a:r>
              <a:rPr lang="en-US" altLang="zh-CN" dirty="0"/>
              <a:t>:</a:t>
            </a:r>
            <a:r>
              <a:rPr lang="zh-CN" altLang="en-US" dirty="0"/>
              <a:t> 局部敏感性</a:t>
            </a:r>
            <a:endParaRPr lang="en-US" dirty="0"/>
          </a:p>
        </p:txBody>
      </p:sp>
      <p:pic>
        <p:nvPicPr>
          <p:cNvPr id="4" name="Content Placeholder 131">
            <a:extLst>
              <a:ext uri="{FF2B5EF4-FFF2-40B4-BE49-F238E27FC236}">
                <a16:creationId xmlns:a16="http://schemas.microsoft.com/office/drawing/2014/main" id="{CFFC0EC0-4FC0-A742-9A3E-BA95D4B67BD5}"/>
              </a:ext>
            </a:extLst>
          </p:cNvPr>
          <p:cNvPicPr>
            <a:picLocks noChangeAspect="1"/>
          </p:cNvPicPr>
          <p:nvPr/>
        </p:nvPicPr>
        <p:blipFill rotWithShape="1">
          <a:blip r:embed="rId2"/>
          <a:srcRect b="11639"/>
          <a:stretch/>
        </p:blipFill>
        <p:spPr>
          <a:xfrm>
            <a:off x="354107" y="3919882"/>
            <a:ext cx="2890446" cy="1925486"/>
          </a:xfrm>
          <a:prstGeom prst="rect">
            <a:avLst/>
          </a:prstGeom>
        </p:spPr>
      </p:pic>
      <p:grpSp>
        <p:nvGrpSpPr>
          <p:cNvPr id="5" name="Group 4">
            <a:extLst>
              <a:ext uri="{FF2B5EF4-FFF2-40B4-BE49-F238E27FC236}">
                <a16:creationId xmlns:a16="http://schemas.microsoft.com/office/drawing/2014/main" id="{F39DA26E-9A99-0C40-815E-BF1886B44E46}"/>
              </a:ext>
            </a:extLst>
          </p:cNvPr>
          <p:cNvGrpSpPr/>
          <p:nvPr/>
        </p:nvGrpSpPr>
        <p:grpSpPr>
          <a:xfrm>
            <a:off x="354106" y="1825625"/>
            <a:ext cx="2783541" cy="1787532"/>
            <a:chOff x="200026" y="230137"/>
            <a:chExt cx="7384986" cy="5208847"/>
          </a:xfrm>
        </p:grpSpPr>
        <p:sp>
          <p:nvSpPr>
            <p:cNvPr id="6" name="Rectangle 5">
              <a:extLst>
                <a:ext uri="{FF2B5EF4-FFF2-40B4-BE49-F238E27FC236}">
                  <a16:creationId xmlns:a16="http://schemas.microsoft.com/office/drawing/2014/main" id="{10BE350C-79FF-C54A-9337-DA5AFCCDCC96}"/>
                </a:ext>
              </a:extLst>
            </p:cNvPr>
            <p:cNvSpPr/>
            <p:nvPr/>
          </p:nvSpPr>
          <p:spPr>
            <a:xfrm>
              <a:off x="200026" y="230137"/>
              <a:ext cx="7384986" cy="520884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4"/>
            </a:p>
          </p:txBody>
        </p:sp>
        <p:pic>
          <p:nvPicPr>
            <p:cNvPr id="7" name="Picture 6">
              <a:extLst>
                <a:ext uri="{FF2B5EF4-FFF2-40B4-BE49-F238E27FC236}">
                  <a16:creationId xmlns:a16="http://schemas.microsoft.com/office/drawing/2014/main" id="{BDFF90AB-D5BA-E840-9FF9-D977C090C3C4}"/>
                </a:ext>
              </a:extLst>
            </p:cNvPr>
            <p:cNvPicPr>
              <a:picLocks noChangeAspect="1"/>
            </p:cNvPicPr>
            <p:nvPr/>
          </p:nvPicPr>
          <p:blipFill rotWithShape="1">
            <a:blip r:embed="rId3">
              <a:extLst>
                <a:ext uri="{28A0092B-C50C-407E-A947-70E740481C1C}">
                  <a14:useLocalDpi xmlns:a14="http://schemas.microsoft.com/office/drawing/2010/main" val="0"/>
                </a:ext>
              </a:extLst>
            </a:blip>
            <a:srcRect l="12206" b="7479"/>
            <a:stretch/>
          </p:blipFill>
          <p:spPr>
            <a:xfrm>
              <a:off x="225849" y="257908"/>
              <a:ext cx="7335115" cy="5150684"/>
            </a:xfrm>
            <a:prstGeom prst="rect">
              <a:avLst/>
            </a:prstGeom>
          </p:spPr>
        </p:pic>
      </p:grpSp>
      <p:cxnSp>
        <p:nvCxnSpPr>
          <p:cNvPr id="8" name="Straight Connector 7">
            <a:extLst>
              <a:ext uri="{FF2B5EF4-FFF2-40B4-BE49-F238E27FC236}">
                <a16:creationId xmlns:a16="http://schemas.microsoft.com/office/drawing/2014/main" id="{FE507E84-8A67-0F41-84FA-BA186D5B93FD}"/>
              </a:ext>
            </a:extLst>
          </p:cNvPr>
          <p:cNvCxnSpPr/>
          <p:nvPr/>
        </p:nvCxnSpPr>
        <p:spPr>
          <a:xfrm flipH="1">
            <a:off x="3442447" y="1825625"/>
            <a:ext cx="0" cy="435133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D1BE4BA-B14F-9A4F-A362-DFE6EBA0D315}"/>
              </a:ext>
            </a:extLst>
          </p:cNvPr>
          <p:cNvPicPr>
            <a:picLocks noChangeAspect="1"/>
          </p:cNvPicPr>
          <p:nvPr/>
        </p:nvPicPr>
        <p:blipFill>
          <a:blip r:embed="rId4"/>
          <a:stretch>
            <a:fillRect/>
          </a:stretch>
        </p:blipFill>
        <p:spPr>
          <a:xfrm>
            <a:off x="3941514" y="2515117"/>
            <a:ext cx="7279341" cy="2193508"/>
          </a:xfrm>
          <a:prstGeom prst="rect">
            <a:avLst/>
          </a:prstGeom>
        </p:spPr>
      </p:pic>
      <p:sp>
        <p:nvSpPr>
          <p:cNvPr id="11" name="TextBox 10">
            <a:extLst>
              <a:ext uri="{FF2B5EF4-FFF2-40B4-BE49-F238E27FC236}">
                <a16:creationId xmlns:a16="http://schemas.microsoft.com/office/drawing/2014/main" id="{19D7B4EC-FD10-CA4F-A7C4-894058C12B08}"/>
              </a:ext>
            </a:extLst>
          </p:cNvPr>
          <p:cNvSpPr txBox="1"/>
          <p:nvPr/>
        </p:nvSpPr>
        <p:spPr>
          <a:xfrm>
            <a:off x="4676527" y="5776853"/>
            <a:ext cx="5809313"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cs typeface="Calibri" charset="0"/>
              </a:rPr>
              <a:t>设计</a:t>
            </a:r>
            <a:r>
              <a:rPr lang="zh-CN" altLang="en-US" sz="2000" b="1" dirty="0">
                <a:solidFill>
                  <a:srgbClr val="FF0000"/>
                </a:solidFill>
                <a:latin typeface="DengXian" panose="02010600030101010101" pitchFamily="2" charset="-122"/>
                <a:ea typeface="DengXian" panose="02010600030101010101" pitchFamily="2" charset="-122"/>
                <a:cs typeface="Calibri" charset="0"/>
              </a:rPr>
              <a:t>反事实基准模型</a:t>
            </a:r>
            <a:r>
              <a:rPr lang="zh-CN" altLang="en-US" sz="2000" dirty="0">
                <a:latin typeface="DengXian" panose="02010600030101010101" pitchFamily="2" charset="-122"/>
                <a:ea typeface="DengXian" panose="02010600030101010101" pitchFamily="2" charset="-122"/>
                <a:cs typeface="Calibri" charset="0"/>
              </a:rPr>
              <a:t>来分离出每个局部预测的贡献</a:t>
            </a:r>
            <a:endParaRPr lang="en-US" sz="2000" dirty="0">
              <a:latin typeface="DengXian" panose="02010600030101010101" pitchFamily="2" charset="-122"/>
              <a:ea typeface="DengXian" panose="02010600030101010101" pitchFamily="2" charset="-122"/>
              <a:cs typeface="Calibri" charset="0"/>
            </a:endParaRPr>
          </a:p>
        </p:txBody>
      </p:sp>
      <p:sp>
        <p:nvSpPr>
          <p:cNvPr id="12" name="TextBox 11">
            <a:extLst>
              <a:ext uri="{FF2B5EF4-FFF2-40B4-BE49-F238E27FC236}">
                <a16:creationId xmlns:a16="http://schemas.microsoft.com/office/drawing/2014/main" id="{8A341493-3FCF-684C-AA3D-2CEA9F2B46B4}"/>
              </a:ext>
            </a:extLst>
          </p:cNvPr>
          <p:cNvSpPr txBox="1"/>
          <p:nvPr/>
        </p:nvSpPr>
        <p:spPr>
          <a:xfrm>
            <a:off x="531686" y="5842351"/>
            <a:ext cx="2535287" cy="369332"/>
          </a:xfrm>
          <a:prstGeom prst="rect">
            <a:avLst/>
          </a:prstGeom>
          <a:noFill/>
        </p:spPr>
        <p:txBody>
          <a:bodyPr wrap="square" rtlCol="0">
            <a:spAutoFit/>
          </a:bodyPr>
          <a:lstStyle/>
          <a:p>
            <a:r>
              <a:rPr lang="zh-CN" altLang="en-US" dirty="0">
                <a:latin typeface="DengXian" panose="02010600030101010101" pitchFamily="2" charset="-122"/>
                <a:ea typeface="DengXian" panose="02010600030101010101" pitchFamily="2" charset="-122"/>
                <a:cs typeface="Calibri" charset="0"/>
              </a:rPr>
              <a:t>场景图（</a:t>
            </a:r>
            <a:r>
              <a:rPr lang="en-US" altLang="zh-CN" dirty="0">
                <a:latin typeface="Arial" panose="020B0604020202020204" pitchFamily="34" charset="0"/>
                <a:ea typeface="DengXian" panose="02010600030101010101" pitchFamily="2" charset="-122"/>
                <a:cs typeface="Arial" panose="020B0604020202020204" pitchFamily="34" charset="0"/>
              </a:rPr>
              <a:t>ground-truth</a:t>
            </a:r>
            <a:r>
              <a:rPr lang="zh-CN" altLang="en-US" dirty="0">
                <a:latin typeface="DengXian" panose="02010600030101010101" pitchFamily="2" charset="-122"/>
                <a:ea typeface="DengXian" panose="02010600030101010101" pitchFamily="2" charset="-122"/>
                <a:cs typeface="Calibri" charset="0"/>
              </a:rPr>
              <a:t>）</a:t>
            </a:r>
            <a:endParaRPr lang="en-US" dirty="0">
              <a:latin typeface="DengXian" panose="02010600030101010101" pitchFamily="2" charset="-122"/>
              <a:ea typeface="DengXian" panose="02010600030101010101" pitchFamily="2" charset="-122"/>
              <a:cs typeface="Calibri" charset="0"/>
            </a:endParaRPr>
          </a:p>
        </p:txBody>
      </p:sp>
      <p:sp>
        <p:nvSpPr>
          <p:cNvPr id="2" name="Slide Number Placeholder 1">
            <a:extLst>
              <a:ext uri="{FF2B5EF4-FFF2-40B4-BE49-F238E27FC236}">
                <a16:creationId xmlns:a16="http://schemas.microsoft.com/office/drawing/2014/main" id="{907CB7A1-F5CC-104E-B8BF-DE97DA43CB5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35</a:t>
            </a:fld>
            <a:endParaRPr lang="en-US"/>
          </a:p>
        </p:txBody>
      </p:sp>
    </p:spTree>
    <p:extLst>
      <p:ext uri="{BB962C8B-B14F-4D97-AF65-F5344CB8AC3E}">
        <p14:creationId xmlns:p14="http://schemas.microsoft.com/office/powerpoint/2010/main" val="4080570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33ECC6-7BD8-8C41-BEB0-02D7BAA5F556}"/>
              </a:ext>
            </a:extLst>
          </p:cNvPr>
          <p:cNvSpPr>
            <a:spLocks noGrp="1"/>
          </p:cNvSpPr>
          <p:nvPr>
            <p:ph idx="1"/>
          </p:nvPr>
        </p:nvSpPr>
        <p:spPr/>
        <p:txBody>
          <a:bodyPr/>
          <a:lstStyle/>
          <a:p>
            <a:pPr marL="0" indent="0">
              <a:buNone/>
            </a:pPr>
            <a:r>
              <a:rPr lang="zh-CN" altLang="en-US" dirty="0"/>
              <a:t>反事实多智能体设计：</a:t>
            </a:r>
            <a:endParaRPr lang="en-US" altLang="zh-CN" dirty="0"/>
          </a:p>
          <a:p>
            <a:pPr lvl="1">
              <a:lnSpc>
                <a:spcPct val="120000"/>
              </a:lnSpc>
            </a:pPr>
            <a:r>
              <a:rPr lang="zh-CN" altLang="en-US" dirty="0"/>
              <a:t>智能体</a:t>
            </a:r>
            <a:r>
              <a:rPr lang="en-US" altLang="zh-CN" dirty="0">
                <a:latin typeface="Arial" panose="020B0604020202020204" pitchFamily="34" charset="0"/>
                <a:cs typeface="Arial" panose="020B0604020202020204" pitchFamily="34" charset="0"/>
              </a:rPr>
              <a:t>(agent ) </a:t>
            </a:r>
            <a:r>
              <a:rPr lang="zh-CN" altLang="en-US" dirty="0"/>
              <a:t>： 每个物体是一个智能体。</a:t>
            </a:r>
            <a:endParaRPr lang="en-US" altLang="zh-CN" dirty="0"/>
          </a:p>
          <a:p>
            <a:pPr lvl="1">
              <a:lnSpc>
                <a:spcPct val="120000"/>
              </a:lnSpc>
            </a:pPr>
            <a:r>
              <a:rPr lang="zh-CN" altLang="en-US" dirty="0"/>
              <a:t>动作</a:t>
            </a:r>
            <a:r>
              <a:rPr lang="en-US" altLang="zh-CN" dirty="0">
                <a:latin typeface="Arial" panose="020B0604020202020204" pitchFamily="34" charset="0"/>
                <a:cs typeface="Arial" panose="020B0604020202020204" pitchFamily="34" charset="0"/>
              </a:rPr>
              <a:t>(action)</a:t>
            </a:r>
            <a:r>
              <a:rPr lang="zh-CN" altLang="en-US" dirty="0"/>
              <a:t>：每个智能体的动作空间是所有的物体类别集合。</a:t>
            </a:r>
            <a:endParaRPr lang="en-US" altLang="zh-CN" dirty="0"/>
          </a:p>
          <a:p>
            <a:pPr lvl="1">
              <a:lnSpc>
                <a:spcPct val="120000"/>
              </a:lnSpc>
            </a:pPr>
            <a:r>
              <a:rPr lang="zh-CN" altLang="en-US" dirty="0"/>
              <a:t>优化目标的整体一致性：</a:t>
            </a:r>
            <a:endParaRPr lang="en-US" altLang="zh-CN" dirty="0"/>
          </a:p>
          <a:p>
            <a:pPr lvl="2">
              <a:lnSpc>
                <a:spcPct val="120000"/>
              </a:lnSpc>
            </a:pPr>
            <a:r>
              <a:rPr lang="zh-CN" altLang="en-US" dirty="0"/>
              <a:t>我们直接使用最终的评价指标</a:t>
            </a:r>
            <a:r>
              <a:rPr lang="en-US" altLang="zh-CN" b="1" dirty="0" err="1">
                <a:solidFill>
                  <a:srgbClr val="FF0000"/>
                </a:solidFill>
                <a:latin typeface="Arial" panose="020B0604020202020204" pitchFamily="34" charset="0"/>
                <a:cs typeface="Arial" panose="020B0604020202020204" pitchFamily="34" charset="0"/>
              </a:rPr>
              <a:t>Recall@K</a:t>
            </a:r>
            <a:r>
              <a:rPr lang="zh-CN" altLang="en-US" dirty="0"/>
              <a:t>作为全局奖励，使用策略梯度（</a:t>
            </a:r>
            <a:r>
              <a:rPr lang="en-US" altLang="zh-CN" dirty="0">
                <a:latin typeface="Arial" panose="020B0604020202020204" pitchFamily="34" charset="0"/>
                <a:cs typeface="Arial" panose="020B0604020202020204" pitchFamily="34" charset="0"/>
              </a:rPr>
              <a:t>policy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gradient</a:t>
            </a:r>
            <a:r>
              <a:rPr lang="zh-CN" altLang="en-US" dirty="0"/>
              <a:t>）的方法进行参数优化。</a:t>
            </a:r>
            <a:endParaRPr lang="en-US" dirty="0"/>
          </a:p>
          <a:p>
            <a:pPr lvl="1">
              <a:lnSpc>
                <a:spcPct val="120000"/>
              </a:lnSpc>
            </a:pPr>
            <a:r>
              <a:rPr lang="zh-CN" altLang="en-US" dirty="0"/>
              <a:t>优化目标的局部敏感性：</a:t>
            </a:r>
            <a:endParaRPr lang="en-US" altLang="zh-CN" dirty="0"/>
          </a:p>
          <a:p>
            <a:pPr lvl="2">
              <a:lnSpc>
                <a:spcPct val="120000"/>
              </a:lnSpc>
            </a:pPr>
            <a:r>
              <a:rPr lang="zh-CN" altLang="en-US" dirty="0"/>
              <a:t>我们设计了</a:t>
            </a:r>
            <a:r>
              <a:rPr lang="zh-CN" altLang="en-US" dirty="0">
                <a:cs typeface="Calibri" charset="0"/>
              </a:rPr>
              <a:t>一个</a:t>
            </a:r>
            <a:r>
              <a:rPr lang="zh-CN" altLang="en-US" b="1" dirty="0">
                <a:solidFill>
                  <a:srgbClr val="FF0000"/>
                </a:solidFill>
                <a:cs typeface="Calibri" charset="0"/>
              </a:rPr>
              <a:t>反事实基准模型</a:t>
            </a:r>
            <a:r>
              <a:rPr lang="zh-CN" altLang="en-US" dirty="0">
                <a:cs typeface="Calibri" charset="0"/>
              </a:rPr>
              <a:t>来分离出每个局部预测的贡献。</a:t>
            </a:r>
            <a:endParaRPr lang="en-US" dirty="0"/>
          </a:p>
        </p:txBody>
      </p:sp>
      <p:sp>
        <p:nvSpPr>
          <p:cNvPr id="3" name="Title 2">
            <a:extLst>
              <a:ext uri="{FF2B5EF4-FFF2-40B4-BE49-F238E27FC236}">
                <a16:creationId xmlns:a16="http://schemas.microsoft.com/office/drawing/2014/main" id="{9B397EA1-C2CE-944F-ACDB-59123B2C9CBF}"/>
              </a:ext>
            </a:extLst>
          </p:cNvPr>
          <p:cNvSpPr>
            <a:spLocks noGrp="1"/>
          </p:cNvSpPr>
          <p:nvPr>
            <p:ph type="title"/>
          </p:nvPr>
        </p:nvSpPr>
        <p:spPr>
          <a:xfrm>
            <a:off x="360529" y="351478"/>
            <a:ext cx="10515600" cy="1325563"/>
          </a:xfrm>
        </p:spPr>
        <p:txBody>
          <a:bodyPr/>
          <a:lstStyle/>
          <a:p>
            <a:r>
              <a:rPr lang="zh-CN" altLang="en-US" dirty="0"/>
              <a:t>反事实多智能体学习</a:t>
            </a:r>
            <a:endParaRPr lang="en-US" dirty="0"/>
          </a:p>
        </p:txBody>
      </p:sp>
      <p:sp>
        <p:nvSpPr>
          <p:cNvPr id="4" name="Slide Number Placeholder 3">
            <a:extLst>
              <a:ext uri="{FF2B5EF4-FFF2-40B4-BE49-F238E27FC236}">
                <a16:creationId xmlns:a16="http://schemas.microsoft.com/office/drawing/2014/main" id="{F6F1BFB5-8FE1-BA44-B061-F0F78773A1C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36</a:t>
            </a:fld>
            <a:endParaRPr lang="en-US"/>
          </a:p>
        </p:txBody>
      </p:sp>
    </p:spTree>
    <p:extLst>
      <p:ext uri="{BB962C8B-B14F-4D97-AF65-F5344CB8AC3E}">
        <p14:creationId xmlns:p14="http://schemas.microsoft.com/office/powerpoint/2010/main" val="217737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5655D-55F1-0341-92C3-D5F9060AD7AD}"/>
              </a:ext>
            </a:extLst>
          </p:cNvPr>
          <p:cNvSpPr>
            <a:spLocks noGrp="1"/>
          </p:cNvSpPr>
          <p:nvPr>
            <p:ph type="title"/>
          </p:nvPr>
        </p:nvSpPr>
        <p:spPr/>
        <p:txBody>
          <a:bodyPr/>
          <a:lstStyle/>
          <a:p>
            <a:r>
              <a:rPr lang="zh-CN" altLang="en-US" dirty="0"/>
              <a:t>总体流程图</a:t>
            </a:r>
            <a:endParaRPr lang="en-US" dirty="0"/>
          </a:p>
        </p:txBody>
      </p:sp>
      <p:pic>
        <p:nvPicPr>
          <p:cNvPr id="6" name="Picture 5">
            <a:extLst>
              <a:ext uri="{FF2B5EF4-FFF2-40B4-BE49-F238E27FC236}">
                <a16:creationId xmlns:a16="http://schemas.microsoft.com/office/drawing/2014/main" id="{46359A00-362A-804E-9469-66E5CDDD99F8}"/>
              </a:ext>
            </a:extLst>
          </p:cNvPr>
          <p:cNvPicPr>
            <a:picLocks noChangeAspect="1"/>
          </p:cNvPicPr>
          <p:nvPr/>
        </p:nvPicPr>
        <p:blipFill>
          <a:blip r:embed="rId2"/>
          <a:stretch>
            <a:fillRect/>
          </a:stretch>
        </p:blipFill>
        <p:spPr>
          <a:xfrm>
            <a:off x="561059" y="2653201"/>
            <a:ext cx="11069882" cy="3124200"/>
          </a:xfrm>
          <a:prstGeom prst="rect">
            <a:avLst/>
          </a:prstGeom>
        </p:spPr>
      </p:pic>
      <p:sp>
        <p:nvSpPr>
          <p:cNvPr id="2" name="Slide Number Placeholder 1">
            <a:extLst>
              <a:ext uri="{FF2B5EF4-FFF2-40B4-BE49-F238E27FC236}">
                <a16:creationId xmlns:a16="http://schemas.microsoft.com/office/drawing/2014/main" id="{2AF718DA-CC92-504C-A8DE-4F5A5E5837A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37</a:t>
            </a:fld>
            <a:endParaRPr lang="en-US"/>
          </a:p>
        </p:txBody>
      </p:sp>
    </p:spTree>
    <p:extLst>
      <p:ext uri="{BB962C8B-B14F-4D97-AF65-F5344CB8AC3E}">
        <p14:creationId xmlns:p14="http://schemas.microsoft.com/office/powerpoint/2010/main" val="3891614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881C5A-8AD9-094C-AB85-84F762C68BBA}"/>
              </a:ext>
            </a:extLst>
          </p:cNvPr>
          <p:cNvSpPr>
            <a:spLocks noGrp="1"/>
          </p:cNvSpPr>
          <p:nvPr>
            <p:ph type="title"/>
          </p:nvPr>
        </p:nvSpPr>
        <p:spPr/>
        <p:txBody>
          <a:bodyPr/>
          <a:lstStyle/>
          <a:p>
            <a:r>
              <a:rPr lang="zh-CN" altLang="en-US" dirty="0"/>
              <a:t>智能体通信</a:t>
            </a:r>
            <a:endParaRPr lang="en-US" dirty="0"/>
          </a:p>
        </p:txBody>
      </p:sp>
      <p:pic>
        <p:nvPicPr>
          <p:cNvPr id="4" name="Picture 3">
            <a:extLst>
              <a:ext uri="{FF2B5EF4-FFF2-40B4-BE49-F238E27FC236}">
                <a16:creationId xmlns:a16="http://schemas.microsoft.com/office/drawing/2014/main" id="{9E0D111C-830E-8646-BE3A-0B57D92CAD98}"/>
              </a:ext>
            </a:extLst>
          </p:cNvPr>
          <p:cNvPicPr>
            <a:picLocks noChangeAspect="1"/>
          </p:cNvPicPr>
          <p:nvPr/>
        </p:nvPicPr>
        <p:blipFill>
          <a:blip r:embed="rId2"/>
          <a:stretch>
            <a:fillRect/>
          </a:stretch>
        </p:blipFill>
        <p:spPr>
          <a:xfrm>
            <a:off x="5942395" y="1428750"/>
            <a:ext cx="6070600" cy="1522509"/>
          </a:xfrm>
          <a:prstGeom prst="rect">
            <a:avLst/>
          </a:prstGeom>
        </p:spPr>
      </p:pic>
      <p:cxnSp>
        <p:nvCxnSpPr>
          <p:cNvPr id="6" name="Straight Connector 5">
            <a:extLst>
              <a:ext uri="{FF2B5EF4-FFF2-40B4-BE49-F238E27FC236}">
                <a16:creationId xmlns:a16="http://schemas.microsoft.com/office/drawing/2014/main" id="{B3219B09-8CBA-9445-8EF1-D033F7AFB0A1}"/>
              </a:ext>
            </a:extLst>
          </p:cNvPr>
          <p:cNvCxnSpPr>
            <a:cxnSpLocks/>
          </p:cNvCxnSpPr>
          <p:nvPr/>
        </p:nvCxnSpPr>
        <p:spPr>
          <a:xfrm flipV="1">
            <a:off x="2155642" y="2667000"/>
            <a:ext cx="4701153" cy="1150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9759501-F232-2940-ACE3-F9AE23DE5B95}"/>
              </a:ext>
            </a:extLst>
          </p:cNvPr>
          <p:cNvCxnSpPr/>
          <p:nvPr/>
        </p:nvCxnSpPr>
        <p:spPr>
          <a:xfrm flipH="1" flipV="1">
            <a:off x="7802020" y="2667000"/>
            <a:ext cx="1473693" cy="1150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AB37B2-4248-4D43-93AB-3B092C4A9C99}"/>
              </a:ext>
            </a:extLst>
          </p:cNvPr>
          <p:cNvPicPr>
            <a:picLocks noChangeAspect="1"/>
          </p:cNvPicPr>
          <p:nvPr/>
        </p:nvPicPr>
        <p:blipFill>
          <a:blip r:embed="rId3"/>
          <a:stretch>
            <a:fillRect/>
          </a:stretch>
        </p:blipFill>
        <p:spPr>
          <a:xfrm>
            <a:off x="2155642" y="3817398"/>
            <a:ext cx="7573505" cy="2079310"/>
          </a:xfrm>
          <a:prstGeom prst="rect">
            <a:avLst/>
          </a:prstGeom>
        </p:spPr>
      </p:pic>
      <p:sp>
        <p:nvSpPr>
          <p:cNvPr id="10" name="内容占位符 3">
            <a:extLst>
              <a:ext uri="{FF2B5EF4-FFF2-40B4-BE49-F238E27FC236}">
                <a16:creationId xmlns:a16="http://schemas.microsoft.com/office/drawing/2014/main" id="{AC70646E-6ECD-DB4F-9089-BECAB9C517E1}"/>
              </a:ext>
            </a:extLst>
          </p:cNvPr>
          <p:cNvSpPr txBox="1">
            <a:spLocks/>
          </p:cNvSpPr>
          <p:nvPr/>
        </p:nvSpPr>
        <p:spPr>
          <a:xfrm>
            <a:off x="-57750" y="6324602"/>
            <a:ext cx="12123058" cy="5608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Danfei</a:t>
            </a:r>
            <a:r>
              <a:rPr lang="en-US" sz="1000" dirty="0">
                <a:solidFill>
                  <a:schemeClr val="tx1">
                    <a:lumMod val="50000"/>
                    <a:lumOff val="50000"/>
                  </a:schemeClr>
                </a:solidFill>
                <a:latin typeface="Arial" panose="020B0604020202020204" pitchFamily="34" charset="0"/>
                <a:cs typeface="Arial" panose="020B0604020202020204" pitchFamily="34" charset="0"/>
              </a:rPr>
              <a:t> Xu et al. Scene Graph Generation by Iterative Message Passing. In CVPR, 2017.</a:t>
            </a:r>
          </a:p>
          <a:p>
            <a:pPr marL="0" indent="0">
              <a:lnSpc>
                <a:spcPct val="1000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Yikang</a:t>
            </a:r>
            <a:r>
              <a:rPr lang="en-US" sz="1000" dirty="0">
                <a:solidFill>
                  <a:schemeClr val="tx1">
                    <a:lumMod val="50000"/>
                    <a:lumOff val="50000"/>
                  </a:schemeClr>
                </a:solidFill>
                <a:latin typeface="Arial" panose="020B0604020202020204" pitchFamily="34" charset="0"/>
                <a:cs typeface="Arial" panose="020B0604020202020204" pitchFamily="34" charset="0"/>
              </a:rPr>
              <a:t> Li et al. Scene Graph Generation from Objects, Phrases and Region Captions. In ICCV, 2017.</a:t>
            </a:r>
            <a:endParaRPr lang="en-US" altLang="zh-CN" sz="1000" dirty="0">
              <a:solidFill>
                <a:schemeClr val="tx1">
                  <a:lumMod val="50000"/>
                  <a:lumOff val="50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Jianwei</a:t>
            </a:r>
            <a:r>
              <a:rPr lang="en-US" sz="1000" dirty="0">
                <a:solidFill>
                  <a:schemeClr val="tx1">
                    <a:lumMod val="50000"/>
                    <a:lumOff val="50000"/>
                  </a:schemeClr>
                </a:solidFill>
                <a:latin typeface="Arial" panose="020B0604020202020204" pitchFamily="34" charset="0"/>
                <a:cs typeface="Arial" panose="020B0604020202020204" pitchFamily="34" charset="0"/>
              </a:rPr>
              <a:t> Yang et al. Graph R-CNN for Scene Graph Generation. In ECCV, 2018.</a:t>
            </a:r>
            <a:endParaRPr lang="en-US" altLang="zh-CN" sz="10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14D29E-21AB-3048-BBDB-9A2B8073D83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38</a:t>
            </a:fld>
            <a:endParaRPr lang="en-US"/>
          </a:p>
        </p:txBody>
      </p:sp>
    </p:spTree>
    <p:extLst>
      <p:ext uri="{BB962C8B-B14F-4D97-AF65-F5344CB8AC3E}">
        <p14:creationId xmlns:p14="http://schemas.microsoft.com/office/powerpoint/2010/main" val="3138656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C2E8C-241C-8A42-93B4-66BBB435807C}"/>
              </a:ext>
            </a:extLst>
          </p:cNvPr>
          <p:cNvSpPr>
            <a:spLocks noGrp="1"/>
          </p:cNvSpPr>
          <p:nvPr>
            <p:ph type="title"/>
          </p:nvPr>
        </p:nvSpPr>
        <p:spPr/>
        <p:txBody>
          <a:bodyPr/>
          <a:lstStyle/>
          <a:p>
            <a:r>
              <a:rPr lang="zh-CN" altLang="en-US" dirty="0"/>
              <a:t>反事实基准模型</a:t>
            </a:r>
            <a:endParaRPr lang="en-US" dirty="0"/>
          </a:p>
        </p:txBody>
      </p:sp>
      <p:pic>
        <p:nvPicPr>
          <p:cNvPr id="4" name="Picture 3">
            <a:extLst>
              <a:ext uri="{FF2B5EF4-FFF2-40B4-BE49-F238E27FC236}">
                <a16:creationId xmlns:a16="http://schemas.microsoft.com/office/drawing/2014/main" id="{84C030D4-A7B3-6E47-BC25-A66BA43276B1}"/>
              </a:ext>
            </a:extLst>
          </p:cNvPr>
          <p:cNvPicPr>
            <a:picLocks noChangeAspect="1"/>
          </p:cNvPicPr>
          <p:nvPr/>
        </p:nvPicPr>
        <p:blipFill>
          <a:blip r:embed="rId2"/>
          <a:stretch>
            <a:fillRect/>
          </a:stretch>
        </p:blipFill>
        <p:spPr>
          <a:xfrm>
            <a:off x="5942395" y="1428750"/>
            <a:ext cx="6070600" cy="1522509"/>
          </a:xfrm>
          <a:prstGeom prst="rect">
            <a:avLst/>
          </a:prstGeom>
        </p:spPr>
      </p:pic>
      <p:pic>
        <p:nvPicPr>
          <p:cNvPr id="6" name="Picture 5">
            <a:extLst>
              <a:ext uri="{FF2B5EF4-FFF2-40B4-BE49-F238E27FC236}">
                <a16:creationId xmlns:a16="http://schemas.microsoft.com/office/drawing/2014/main" id="{B9B16016-89B6-D74B-8678-4B5C71A352CD}"/>
              </a:ext>
            </a:extLst>
          </p:cNvPr>
          <p:cNvPicPr>
            <a:picLocks noChangeAspect="1"/>
          </p:cNvPicPr>
          <p:nvPr/>
        </p:nvPicPr>
        <p:blipFill>
          <a:blip r:embed="rId3"/>
          <a:stretch>
            <a:fillRect/>
          </a:stretch>
        </p:blipFill>
        <p:spPr>
          <a:xfrm>
            <a:off x="450485" y="1690688"/>
            <a:ext cx="5046433" cy="4560277"/>
          </a:xfrm>
          <a:prstGeom prst="rect">
            <a:avLst/>
          </a:prstGeom>
        </p:spPr>
      </p:pic>
      <p:sp>
        <p:nvSpPr>
          <p:cNvPr id="2" name="Slide Number Placeholder 1">
            <a:extLst>
              <a:ext uri="{FF2B5EF4-FFF2-40B4-BE49-F238E27FC236}">
                <a16:creationId xmlns:a16="http://schemas.microsoft.com/office/drawing/2014/main" id="{5ECA6097-EA6A-F945-849C-D9B7057ADEA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39</a:t>
            </a:fld>
            <a:endParaRPr lang="en-US"/>
          </a:p>
        </p:txBody>
      </p:sp>
    </p:spTree>
    <p:extLst>
      <p:ext uri="{BB962C8B-B14F-4D97-AF65-F5344CB8AC3E}">
        <p14:creationId xmlns:p14="http://schemas.microsoft.com/office/powerpoint/2010/main" val="1348303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958936" y="2766218"/>
            <a:ext cx="4274127" cy="1325563"/>
          </a:xfrm>
        </p:spPr>
        <p:txBody>
          <a:bodyPr>
            <a:normAutofit/>
          </a:bodyPr>
          <a:lstStyle/>
          <a:p>
            <a:pPr algn="ctr"/>
            <a:r>
              <a:rPr lang="en-US" altLang="zh-CN" sz="6000" dirty="0">
                <a:solidFill>
                  <a:schemeClr val="bg1"/>
                </a:solidFill>
              </a:rPr>
              <a:t>1.</a:t>
            </a:r>
            <a:r>
              <a:rPr lang="zh-CN" altLang="en-US" sz="6000" dirty="0">
                <a:solidFill>
                  <a:schemeClr val="bg1"/>
                </a:solidFill>
              </a:rPr>
              <a:t> 论文绪论</a:t>
            </a:r>
            <a:endParaRPr lang="en-US" sz="6000" dirty="0">
              <a:solidFill>
                <a:schemeClr val="bg1"/>
              </a:solidFill>
            </a:endParaRPr>
          </a:p>
        </p:txBody>
      </p:sp>
      <p:sp>
        <p:nvSpPr>
          <p:cNvPr id="2" name="Slide Number Placeholder 1">
            <a:extLst>
              <a:ext uri="{FF2B5EF4-FFF2-40B4-BE49-F238E27FC236}">
                <a16:creationId xmlns:a16="http://schemas.microsoft.com/office/drawing/2014/main" id="{678E16B5-C7D9-4C40-93AF-179CA17B267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a:t>
            </a:fld>
            <a:endParaRPr lang="en-US"/>
          </a:p>
        </p:txBody>
      </p:sp>
    </p:spTree>
    <p:extLst>
      <p:ext uri="{BB962C8B-B14F-4D97-AF65-F5344CB8AC3E}">
        <p14:creationId xmlns:p14="http://schemas.microsoft.com/office/powerpoint/2010/main" val="3950415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F2CB7-3B02-2248-AE6B-134EBE4CEFD1}"/>
              </a:ext>
            </a:extLst>
          </p:cNvPr>
          <p:cNvSpPr>
            <a:spLocks noGrp="1"/>
          </p:cNvSpPr>
          <p:nvPr>
            <p:ph type="title"/>
          </p:nvPr>
        </p:nvSpPr>
        <p:spPr>
          <a:xfrm>
            <a:off x="369276" y="376848"/>
            <a:ext cx="10515600" cy="1325563"/>
          </a:xfrm>
        </p:spPr>
        <p:txBody>
          <a:bodyPr/>
          <a:lstStyle/>
          <a:p>
            <a:r>
              <a:rPr lang="zh-CN" altLang="en-US" dirty="0"/>
              <a:t>梯度计算公式</a:t>
            </a:r>
            <a:endParaRPr lang="en-US" dirty="0"/>
          </a:p>
        </p:txBody>
      </p:sp>
      <p:pic>
        <p:nvPicPr>
          <p:cNvPr id="4" name="Picture 3">
            <a:extLst>
              <a:ext uri="{FF2B5EF4-FFF2-40B4-BE49-F238E27FC236}">
                <a16:creationId xmlns:a16="http://schemas.microsoft.com/office/drawing/2014/main" id="{3AA1D9F3-572A-0D4D-B4CB-EF44A8472CAF}"/>
              </a:ext>
            </a:extLst>
          </p:cNvPr>
          <p:cNvPicPr>
            <a:picLocks noChangeAspect="1"/>
          </p:cNvPicPr>
          <p:nvPr/>
        </p:nvPicPr>
        <p:blipFill>
          <a:blip r:embed="rId2"/>
          <a:stretch>
            <a:fillRect/>
          </a:stretch>
        </p:blipFill>
        <p:spPr>
          <a:xfrm>
            <a:off x="2432050" y="2417234"/>
            <a:ext cx="7886700" cy="1435100"/>
          </a:xfrm>
          <a:prstGeom prst="rect">
            <a:avLst/>
          </a:prstGeom>
        </p:spPr>
      </p:pic>
      <p:pic>
        <p:nvPicPr>
          <p:cNvPr id="5" name="Picture 4">
            <a:extLst>
              <a:ext uri="{FF2B5EF4-FFF2-40B4-BE49-F238E27FC236}">
                <a16:creationId xmlns:a16="http://schemas.microsoft.com/office/drawing/2014/main" id="{3F78E529-78B4-0643-85AC-2541089E188D}"/>
              </a:ext>
            </a:extLst>
          </p:cNvPr>
          <p:cNvPicPr>
            <a:picLocks noChangeAspect="1"/>
          </p:cNvPicPr>
          <p:nvPr/>
        </p:nvPicPr>
        <p:blipFill>
          <a:blip r:embed="rId3"/>
          <a:stretch>
            <a:fillRect/>
          </a:stretch>
        </p:blipFill>
        <p:spPr>
          <a:xfrm>
            <a:off x="2343150" y="3852334"/>
            <a:ext cx="7975600" cy="1028700"/>
          </a:xfrm>
          <a:prstGeom prst="rect">
            <a:avLst/>
          </a:prstGeom>
        </p:spPr>
      </p:pic>
      <p:sp>
        <p:nvSpPr>
          <p:cNvPr id="2" name="Slide Number Placeholder 1">
            <a:extLst>
              <a:ext uri="{FF2B5EF4-FFF2-40B4-BE49-F238E27FC236}">
                <a16:creationId xmlns:a16="http://schemas.microsoft.com/office/drawing/2014/main" id="{8DAE7DA7-9130-2F4F-AD94-2EF52200743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40</a:t>
            </a:fld>
            <a:endParaRPr lang="en-US"/>
          </a:p>
        </p:txBody>
      </p:sp>
    </p:spTree>
    <p:extLst>
      <p:ext uri="{BB962C8B-B14F-4D97-AF65-F5344CB8AC3E}">
        <p14:creationId xmlns:p14="http://schemas.microsoft.com/office/powerpoint/2010/main" val="525430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5F9ECA-2D55-9247-8656-31E874416EB4}"/>
              </a:ext>
            </a:extLst>
          </p:cNvPr>
          <p:cNvSpPr>
            <a:spLocks noGrp="1"/>
          </p:cNvSpPr>
          <p:nvPr>
            <p:ph idx="1"/>
          </p:nvPr>
        </p:nvSpPr>
        <p:spPr>
          <a:xfrm>
            <a:off x="838200" y="1825624"/>
            <a:ext cx="10515600" cy="4809637"/>
          </a:xfrm>
        </p:spPr>
        <p:txBody>
          <a:bodyPr>
            <a:normAutofit/>
          </a:bodyPr>
          <a:lstStyle/>
          <a:p>
            <a:r>
              <a:rPr lang="zh-CN" altLang="en-US" sz="2400" dirty="0"/>
              <a:t>训练速度（需要对所有的类别计算期望）</a:t>
            </a:r>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2400" dirty="0"/>
              <a:t>这不是一个强化学习问题</a:t>
            </a:r>
            <a:endParaRPr lang="en-US" sz="2400" dirty="0"/>
          </a:p>
        </p:txBody>
      </p:sp>
      <p:sp>
        <p:nvSpPr>
          <p:cNvPr id="3" name="Title 2">
            <a:extLst>
              <a:ext uri="{FF2B5EF4-FFF2-40B4-BE49-F238E27FC236}">
                <a16:creationId xmlns:a16="http://schemas.microsoft.com/office/drawing/2014/main" id="{ED199F2A-940D-6F46-94ED-43E65A875CA6}"/>
              </a:ext>
            </a:extLst>
          </p:cNvPr>
          <p:cNvSpPr>
            <a:spLocks noGrp="1"/>
          </p:cNvSpPr>
          <p:nvPr>
            <p:ph type="title"/>
          </p:nvPr>
        </p:nvSpPr>
        <p:spPr/>
        <p:txBody>
          <a:bodyPr/>
          <a:lstStyle/>
          <a:p>
            <a:r>
              <a:rPr lang="zh-CN" altLang="en-US" dirty="0"/>
              <a:t>可能的疑问</a:t>
            </a:r>
            <a:endParaRPr lang="en-US" dirty="0"/>
          </a:p>
        </p:txBody>
      </p:sp>
      <p:pic>
        <p:nvPicPr>
          <p:cNvPr id="4" name="Picture 3">
            <a:extLst>
              <a:ext uri="{FF2B5EF4-FFF2-40B4-BE49-F238E27FC236}">
                <a16:creationId xmlns:a16="http://schemas.microsoft.com/office/drawing/2014/main" id="{804BF1DB-5F3D-DE4A-9012-24CD2FDEA55A}"/>
              </a:ext>
            </a:extLst>
          </p:cNvPr>
          <p:cNvPicPr>
            <a:picLocks noChangeAspect="1"/>
          </p:cNvPicPr>
          <p:nvPr/>
        </p:nvPicPr>
        <p:blipFill>
          <a:blip r:embed="rId2"/>
          <a:stretch>
            <a:fillRect/>
          </a:stretch>
        </p:blipFill>
        <p:spPr>
          <a:xfrm>
            <a:off x="2259655" y="2285583"/>
            <a:ext cx="3690646" cy="3381826"/>
          </a:xfrm>
          <a:prstGeom prst="rect">
            <a:avLst/>
          </a:prstGeom>
        </p:spPr>
      </p:pic>
      <p:sp>
        <p:nvSpPr>
          <p:cNvPr id="5" name="TextBox 4">
            <a:extLst>
              <a:ext uri="{FF2B5EF4-FFF2-40B4-BE49-F238E27FC236}">
                <a16:creationId xmlns:a16="http://schemas.microsoft.com/office/drawing/2014/main" id="{F5F936E9-276E-E946-88F2-B49FB7AA6848}"/>
              </a:ext>
            </a:extLst>
          </p:cNvPr>
          <p:cNvSpPr txBox="1"/>
          <p:nvPr/>
        </p:nvSpPr>
        <p:spPr>
          <a:xfrm>
            <a:off x="6435341" y="5045337"/>
            <a:ext cx="4918459" cy="707886"/>
          </a:xfrm>
          <a:prstGeom prst="rect">
            <a:avLst/>
          </a:prstGeom>
          <a:noFill/>
        </p:spPr>
        <p:txBody>
          <a:bodyPr wrap="square" rtlCol="0">
            <a:spAutoFit/>
          </a:bodyPr>
          <a:lstStyle/>
          <a:p>
            <a:r>
              <a:rPr lang="en-US" sz="2000" dirty="0">
                <a:latin typeface="Arial" panose="020B0604020202020204" pitchFamily="34" charset="0"/>
                <a:ea typeface="DengXian" charset="-122"/>
                <a:cs typeface="Arial" panose="020B0604020202020204" pitchFamily="34" charset="0"/>
              </a:rPr>
              <a:t>Top-3</a:t>
            </a:r>
            <a:r>
              <a:rPr lang="zh-CN" altLang="en-US" sz="2000" dirty="0">
                <a:latin typeface="DengXian" charset="-122"/>
                <a:ea typeface="DengXian" charset="-122"/>
                <a:cs typeface="DengXian" charset="-122"/>
              </a:rPr>
              <a:t>的物体类别已经可以达到接近</a:t>
            </a:r>
            <a:r>
              <a:rPr lang="en-US" sz="2000" dirty="0">
                <a:latin typeface="Arial" panose="020B0604020202020204" pitchFamily="34" charset="0"/>
                <a:ea typeface="DengXian" charset="-122"/>
                <a:cs typeface="Arial" panose="020B0604020202020204" pitchFamily="34" charset="0"/>
              </a:rPr>
              <a:t>99%</a:t>
            </a:r>
            <a:r>
              <a:rPr lang="zh-CN" altLang="en-US" sz="2000" dirty="0">
                <a:latin typeface="DengXian" charset="-122"/>
                <a:ea typeface="DengXian" charset="-122"/>
                <a:cs typeface="DengXian" charset="-122"/>
              </a:rPr>
              <a:t>的准确率。</a:t>
            </a:r>
            <a:endParaRPr lang="en-US" sz="2000" dirty="0">
              <a:latin typeface="DengXian" charset="-122"/>
              <a:ea typeface="DengXian" charset="-122"/>
              <a:cs typeface="DengXian" charset="-122"/>
            </a:endParaRPr>
          </a:p>
        </p:txBody>
      </p:sp>
      <p:sp>
        <p:nvSpPr>
          <p:cNvPr id="6" name="Rectangle 5">
            <a:extLst>
              <a:ext uri="{FF2B5EF4-FFF2-40B4-BE49-F238E27FC236}">
                <a16:creationId xmlns:a16="http://schemas.microsoft.com/office/drawing/2014/main" id="{F53DF91F-EAB1-924A-9887-895915395DBB}"/>
              </a:ext>
            </a:extLst>
          </p:cNvPr>
          <p:cNvSpPr/>
          <p:nvPr/>
        </p:nvSpPr>
        <p:spPr>
          <a:xfrm>
            <a:off x="2259655" y="3723959"/>
            <a:ext cx="3690646" cy="1967246"/>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75C408E-5E9C-D44C-AD39-AEE5232CB2C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41</a:t>
            </a:fld>
            <a:endParaRPr lang="en-US"/>
          </a:p>
        </p:txBody>
      </p:sp>
    </p:spTree>
    <p:extLst>
      <p:ext uri="{BB962C8B-B14F-4D97-AF65-F5344CB8AC3E}">
        <p14:creationId xmlns:p14="http://schemas.microsoft.com/office/powerpoint/2010/main" val="190793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6209E1-92E7-BE4B-B3B3-E88FD090869D}"/>
              </a:ext>
            </a:extLst>
          </p:cNvPr>
          <p:cNvSpPr>
            <a:spLocks noGrp="1"/>
          </p:cNvSpPr>
          <p:nvPr>
            <p:ph type="title"/>
          </p:nvPr>
        </p:nvSpPr>
        <p:spPr/>
        <p:txBody>
          <a:bodyPr/>
          <a:lstStyle/>
          <a:p>
            <a:r>
              <a:rPr lang="zh-CN" altLang="en-US" dirty="0"/>
              <a:t>实验结果</a:t>
            </a:r>
            <a:endParaRPr lang="en-US" dirty="0"/>
          </a:p>
        </p:txBody>
      </p:sp>
      <p:pic>
        <p:nvPicPr>
          <p:cNvPr id="4" name="Picture 3">
            <a:extLst>
              <a:ext uri="{FF2B5EF4-FFF2-40B4-BE49-F238E27FC236}">
                <a16:creationId xmlns:a16="http://schemas.microsoft.com/office/drawing/2014/main" id="{6347DD55-3387-CA4A-A19B-98129332BFB5}"/>
              </a:ext>
            </a:extLst>
          </p:cNvPr>
          <p:cNvPicPr>
            <a:picLocks noChangeAspect="1"/>
          </p:cNvPicPr>
          <p:nvPr/>
        </p:nvPicPr>
        <p:blipFill>
          <a:blip r:embed="rId2"/>
          <a:stretch>
            <a:fillRect/>
          </a:stretch>
        </p:blipFill>
        <p:spPr>
          <a:xfrm>
            <a:off x="260838" y="1632944"/>
            <a:ext cx="11670323" cy="4544019"/>
          </a:xfrm>
          <a:prstGeom prst="rect">
            <a:avLst/>
          </a:prstGeom>
        </p:spPr>
      </p:pic>
      <p:sp>
        <p:nvSpPr>
          <p:cNvPr id="5" name="TextBox 4">
            <a:extLst>
              <a:ext uri="{FF2B5EF4-FFF2-40B4-BE49-F238E27FC236}">
                <a16:creationId xmlns:a16="http://schemas.microsoft.com/office/drawing/2014/main" id="{A2DD8D64-13D1-E848-BDF3-3F0670EE829D}"/>
              </a:ext>
            </a:extLst>
          </p:cNvPr>
          <p:cNvSpPr txBox="1"/>
          <p:nvPr/>
        </p:nvSpPr>
        <p:spPr>
          <a:xfrm>
            <a:off x="102293" y="6374865"/>
            <a:ext cx="8980503" cy="400110"/>
          </a:xfrm>
          <a:prstGeom prst="rect">
            <a:avLst/>
          </a:prstGeom>
          <a:noFill/>
        </p:spPr>
        <p:txBody>
          <a:bodyPr wrap="square" rtlCol="0">
            <a:spAutoFit/>
          </a:bodyPr>
          <a:lstStyle/>
          <a:p>
            <a:r>
              <a:rPr lang="en-US" sz="2000" dirty="0" err="1">
                <a:latin typeface="Arial" panose="020B0604020202020204" pitchFamily="34" charset="0"/>
                <a:ea typeface="DengXian" charset="-122"/>
                <a:cs typeface="Arial" panose="020B0604020202020204" pitchFamily="34" charset="0"/>
              </a:rPr>
              <a:t>SGCls</a:t>
            </a:r>
            <a:r>
              <a:rPr lang="zh-CN" altLang="en-US" sz="2000" dirty="0">
                <a:latin typeface="DengXian" charset="-122"/>
                <a:ea typeface="DengXian" charset="-122"/>
                <a:cs typeface="DengXian" charset="-122"/>
              </a:rPr>
              <a:t>设定</a:t>
            </a:r>
            <a:r>
              <a:rPr lang="en-US" sz="2000" dirty="0">
                <a:latin typeface="DengXian" charset="-122"/>
                <a:ea typeface="DengXian" charset="-122"/>
                <a:cs typeface="DengXian" charset="-122"/>
              </a:rPr>
              <a:t>: </a:t>
            </a:r>
            <a:r>
              <a:rPr lang="zh-CN" altLang="en-US" sz="2000" dirty="0">
                <a:latin typeface="DengXian" charset="-122"/>
                <a:ea typeface="DengXian" charset="-122"/>
                <a:cs typeface="DengXian" charset="-122"/>
              </a:rPr>
              <a:t>给定物体的正确位置，预测物体和视觉关系类别</a:t>
            </a:r>
            <a:endParaRPr lang="en-US" sz="2000" dirty="0">
              <a:latin typeface="DengXian" charset="-122"/>
              <a:ea typeface="DengXian" charset="-122"/>
              <a:cs typeface="DengXian" charset="-122"/>
            </a:endParaRPr>
          </a:p>
        </p:txBody>
      </p:sp>
      <p:sp>
        <p:nvSpPr>
          <p:cNvPr id="2" name="Slide Number Placeholder 1">
            <a:extLst>
              <a:ext uri="{FF2B5EF4-FFF2-40B4-BE49-F238E27FC236}">
                <a16:creationId xmlns:a16="http://schemas.microsoft.com/office/drawing/2014/main" id="{CD231D09-FD95-D642-8E1D-0884D02E44C1}"/>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42</a:t>
            </a:fld>
            <a:endParaRPr lang="en-US" dirty="0"/>
          </a:p>
        </p:txBody>
      </p:sp>
    </p:spTree>
    <p:extLst>
      <p:ext uri="{BB962C8B-B14F-4D97-AF65-F5344CB8AC3E}">
        <p14:creationId xmlns:p14="http://schemas.microsoft.com/office/powerpoint/2010/main" val="2973529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12D68A-A319-8148-BF9A-D777463D29F6}"/>
              </a:ext>
            </a:extLst>
          </p:cNvPr>
          <p:cNvSpPr>
            <a:spLocks noGrp="1"/>
          </p:cNvSpPr>
          <p:nvPr>
            <p:ph type="title"/>
          </p:nvPr>
        </p:nvSpPr>
        <p:spPr/>
        <p:txBody>
          <a:bodyPr/>
          <a:lstStyle/>
          <a:p>
            <a:r>
              <a:rPr lang="zh-CN" altLang="en-US" dirty="0"/>
              <a:t>可视化结果</a:t>
            </a:r>
            <a:endParaRPr lang="en-US" dirty="0"/>
          </a:p>
        </p:txBody>
      </p:sp>
      <p:pic>
        <p:nvPicPr>
          <p:cNvPr id="4" name="Picture 3">
            <a:extLst>
              <a:ext uri="{FF2B5EF4-FFF2-40B4-BE49-F238E27FC236}">
                <a16:creationId xmlns:a16="http://schemas.microsoft.com/office/drawing/2014/main" id="{CC3215E2-6F57-4B47-A1B8-1D122752CA0C}"/>
              </a:ext>
            </a:extLst>
          </p:cNvPr>
          <p:cNvPicPr>
            <a:picLocks noChangeAspect="1"/>
          </p:cNvPicPr>
          <p:nvPr/>
        </p:nvPicPr>
        <p:blipFill>
          <a:blip r:embed="rId2"/>
          <a:stretch>
            <a:fillRect/>
          </a:stretch>
        </p:blipFill>
        <p:spPr>
          <a:xfrm>
            <a:off x="-5498" y="2327051"/>
            <a:ext cx="12192000" cy="3092897"/>
          </a:xfrm>
          <a:prstGeom prst="rect">
            <a:avLst/>
          </a:prstGeom>
        </p:spPr>
      </p:pic>
      <p:sp>
        <p:nvSpPr>
          <p:cNvPr id="5" name="内容占位符 3">
            <a:extLst>
              <a:ext uri="{FF2B5EF4-FFF2-40B4-BE49-F238E27FC236}">
                <a16:creationId xmlns:a16="http://schemas.microsoft.com/office/drawing/2014/main" id="{A113DEF2-EBD5-8C4A-9530-D9A6451353FE}"/>
              </a:ext>
            </a:extLst>
          </p:cNvPr>
          <p:cNvSpPr txBox="1">
            <a:spLocks/>
          </p:cNvSpPr>
          <p:nvPr/>
        </p:nvSpPr>
        <p:spPr>
          <a:xfrm>
            <a:off x="-5498" y="6612467"/>
            <a:ext cx="12123058" cy="274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50000"/>
                    <a:lumOff val="50000"/>
                  </a:schemeClr>
                </a:solidFill>
                <a:latin typeface="Arial" panose="020B0604020202020204" pitchFamily="34" charset="0"/>
                <a:cs typeface="Arial" panose="020B0604020202020204" pitchFamily="34" charset="0"/>
              </a:rPr>
              <a:t>Rowan Zellers et al. Neural motifs: Scene graph parsing with global context. In CVPR, 2018.</a:t>
            </a:r>
            <a:endParaRPr lang="en-US" altLang="zh-CN" sz="10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BEEEE4-AE05-3046-8BE2-4FBB1C5797D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43</a:t>
            </a:fld>
            <a:endParaRPr lang="en-US"/>
          </a:p>
        </p:txBody>
      </p:sp>
    </p:spTree>
    <p:extLst>
      <p:ext uri="{BB962C8B-B14F-4D97-AF65-F5344CB8AC3E}">
        <p14:creationId xmlns:p14="http://schemas.microsoft.com/office/powerpoint/2010/main" val="599729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a:xfrm>
            <a:off x="838199" y="1825625"/>
            <a:ext cx="11006667" cy="4351338"/>
          </a:xfrm>
        </p:spPr>
        <p:txBody>
          <a:bodyPr/>
          <a:lstStyle/>
          <a:p>
            <a:pPr>
              <a:lnSpc>
                <a:spcPct val="120000"/>
              </a:lnSpc>
            </a:pPr>
            <a:r>
              <a:rPr lang="zh-CN" altLang="en-US" dirty="0"/>
              <a:t>本章提出的算法创新性</a:t>
            </a:r>
            <a:endParaRPr lang="en-US" altLang="zh-CN" dirty="0"/>
          </a:p>
          <a:p>
            <a:pPr lvl="1">
              <a:lnSpc>
                <a:spcPct val="120000"/>
              </a:lnSpc>
            </a:pPr>
            <a:r>
              <a:rPr lang="zh-CN" altLang="en-US" sz="2000" dirty="0"/>
              <a:t>首次将场景图生成转换成一个多智能体协同决策问题，使得优化目标满足整体一致性要求。</a:t>
            </a:r>
            <a:endParaRPr lang="en-US" altLang="zh-CN" sz="2000" dirty="0"/>
          </a:p>
          <a:p>
            <a:pPr lvl="1">
              <a:lnSpc>
                <a:spcPct val="120000"/>
              </a:lnSpc>
            </a:pPr>
            <a:r>
              <a:rPr lang="zh-CN" altLang="en-US" sz="2000" dirty="0"/>
              <a:t>我们设计了一个全新的反事实基准模型，可以使得多智能体策略梯度算法的优化目标同时具备局部敏感性。</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将图像等非结构化的视觉数据转化成结构化的知识表达，可以辅助后续的场景级别理解和场景级别推理等任务。</a:t>
            </a:r>
            <a:endParaRPr lang="en-US" altLang="zh-CN" sz="2000" dirty="0"/>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a:t>
            </a:r>
            <a:r>
              <a:rPr lang="en-US" sz="4000" dirty="0"/>
              <a:t>.2 </a:t>
            </a:r>
            <a:r>
              <a:rPr lang="zh-CN" altLang="en-US" sz="4000" dirty="0"/>
              <a:t>总结：基于反事实多智能体学习的场景图生成</a:t>
            </a:r>
            <a:endParaRPr lang="en-US" sz="4000" dirty="0"/>
          </a:p>
        </p:txBody>
      </p:sp>
      <p:sp>
        <p:nvSpPr>
          <p:cNvPr id="4" name="Slide Number Placeholder 3">
            <a:extLst>
              <a:ext uri="{FF2B5EF4-FFF2-40B4-BE49-F238E27FC236}">
                <a16:creationId xmlns:a16="http://schemas.microsoft.com/office/drawing/2014/main" id="{B60EE1AF-E0B1-E54D-97FA-2F166728185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44</a:t>
            </a:fld>
            <a:endParaRPr lang="en-US"/>
          </a:p>
        </p:txBody>
      </p:sp>
    </p:spTree>
    <p:extLst>
      <p:ext uri="{BB962C8B-B14F-4D97-AF65-F5344CB8AC3E}">
        <p14:creationId xmlns:p14="http://schemas.microsoft.com/office/powerpoint/2010/main" val="3666120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692727" y="2417618"/>
            <a:ext cx="10806545" cy="2022764"/>
          </a:xfrm>
        </p:spPr>
        <p:txBody>
          <a:bodyPr>
            <a:noAutofit/>
          </a:bodyPr>
          <a:lstStyle/>
          <a:p>
            <a:pPr algn="ctr"/>
            <a:r>
              <a:rPr lang="en-US" altLang="zh-CN" dirty="0"/>
              <a:t>3</a:t>
            </a:r>
            <a:r>
              <a:rPr lang="en-US" altLang="zh-CN" dirty="0">
                <a:solidFill>
                  <a:schemeClr val="bg1"/>
                </a:solidFill>
              </a:rPr>
              <a:t>.3 </a:t>
            </a:r>
            <a:r>
              <a:rPr lang="zh-CN" altLang="en-US" dirty="0">
                <a:solidFill>
                  <a:schemeClr val="bg1"/>
                </a:solidFill>
              </a:rPr>
              <a:t>基于空间和通道注意力的图像描述生成</a:t>
            </a:r>
            <a:br>
              <a:rPr lang="en-US" altLang="zh-CN" dirty="0">
                <a:solidFill>
                  <a:schemeClr val="bg1"/>
                </a:solidFill>
              </a:rPr>
            </a:br>
            <a:br>
              <a:rPr lang="en-US" altLang="zh-CN" dirty="0">
                <a:solidFill>
                  <a:schemeClr val="bg1"/>
                </a:solidFill>
              </a:rPr>
            </a:br>
            <a:r>
              <a:rPr lang="en-US" altLang="zh-CN" sz="3200" dirty="0">
                <a:solidFill>
                  <a:schemeClr val="bg1"/>
                </a:solidFill>
              </a:rPr>
              <a:t>CVPR 2017</a:t>
            </a:r>
            <a:endParaRPr lang="zh-CN" altLang="en-US" sz="3200" dirty="0">
              <a:solidFill>
                <a:schemeClr val="bg1"/>
              </a:solidFill>
            </a:endParaRPr>
          </a:p>
        </p:txBody>
      </p:sp>
      <p:sp>
        <p:nvSpPr>
          <p:cNvPr id="2" name="Slide Number Placeholder 1">
            <a:extLst>
              <a:ext uri="{FF2B5EF4-FFF2-40B4-BE49-F238E27FC236}">
                <a16:creationId xmlns:a16="http://schemas.microsoft.com/office/drawing/2014/main" id="{5306F996-D937-D042-B0C7-400657752108}"/>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45</a:t>
            </a:fld>
            <a:endParaRPr lang="en-US"/>
          </a:p>
        </p:txBody>
      </p:sp>
    </p:spTree>
    <p:extLst>
      <p:ext uri="{BB962C8B-B14F-4D97-AF65-F5344CB8AC3E}">
        <p14:creationId xmlns:p14="http://schemas.microsoft.com/office/powerpoint/2010/main" val="3644849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6AF88-754E-DE42-98AD-EE0B7EC85208}"/>
              </a:ext>
            </a:extLst>
          </p:cNvPr>
          <p:cNvSpPr>
            <a:spLocks noGrp="1"/>
          </p:cNvSpPr>
          <p:nvPr>
            <p:ph type="title"/>
          </p:nvPr>
        </p:nvSpPr>
        <p:spPr>
          <a:xfrm>
            <a:off x="374374" y="338621"/>
            <a:ext cx="10515600" cy="1325563"/>
          </a:xfrm>
        </p:spPr>
        <p:txBody>
          <a:bodyPr/>
          <a:lstStyle/>
          <a:p>
            <a:r>
              <a:rPr lang="zh-CN" altLang="en-US" dirty="0"/>
              <a:t>图像描述生成</a:t>
            </a:r>
            <a:endParaRPr lang="en-US" dirty="0"/>
          </a:p>
        </p:txBody>
      </p:sp>
      <p:pic>
        <p:nvPicPr>
          <p:cNvPr id="4" name="图片 11">
            <a:extLst>
              <a:ext uri="{FF2B5EF4-FFF2-40B4-BE49-F238E27FC236}">
                <a16:creationId xmlns:a16="http://schemas.microsoft.com/office/drawing/2014/main" id="{1F327761-C0A5-AC46-B0C4-CF5FC02AE295}"/>
              </a:ext>
            </a:extLst>
          </p:cNvPr>
          <p:cNvPicPr>
            <a:picLocks noChangeAspect="1"/>
          </p:cNvPicPr>
          <p:nvPr/>
        </p:nvPicPr>
        <p:blipFill>
          <a:blip r:embed="rId2"/>
          <a:stretch>
            <a:fillRect/>
          </a:stretch>
        </p:blipFill>
        <p:spPr>
          <a:xfrm>
            <a:off x="1901687" y="1750485"/>
            <a:ext cx="8388626" cy="4801765"/>
          </a:xfrm>
          <a:prstGeom prst="rect">
            <a:avLst/>
          </a:prstGeom>
        </p:spPr>
      </p:pic>
      <p:sp>
        <p:nvSpPr>
          <p:cNvPr id="2" name="Slide Number Placeholder 1">
            <a:extLst>
              <a:ext uri="{FF2B5EF4-FFF2-40B4-BE49-F238E27FC236}">
                <a16:creationId xmlns:a16="http://schemas.microsoft.com/office/drawing/2014/main" id="{199664FA-FBA3-E54F-AB1F-54072FD6D58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46</a:t>
            </a:fld>
            <a:endParaRPr lang="en-US"/>
          </a:p>
        </p:txBody>
      </p:sp>
    </p:spTree>
    <p:extLst>
      <p:ext uri="{BB962C8B-B14F-4D97-AF65-F5344CB8AC3E}">
        <p14:creationId xmlns:p14="http://schemas.microsoft.com/office/powerpoint/2010/main" val="1352492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A8292-A5DC-D944-83E7-FFCF3829C5CD}"/>
              </a:ext>
            </a:extLst>
          </p:cNvPr>
          <p:cNvSpPr>
            <a:spLocks noGrp="1"/>
          </p:cNvSpPr>
          <p:nvPr>
            <p:ph type="title"/>
          </p:nvPr>
        </p:nvSpPr>
        <p:spPr>
          <a:xfrm>
            <a:off x="665924" y="365125"/>
            <a:ext cx="10515600" cy="1325563"/>
          </a:xfrm>
        </p:spPr>
        <p:txBody>
          <a:bodyPr/>
          <a:lstStyle/>
          <a:p>
            <a:r>
              <a:rPr lang="en-US" dirty="0"/>
              <a:t>CNN+RNN</a:t>
            </a:r>
          </a:p>
        </p:txBody>
      </p:sp>
      <p:sp>
        <p:nvSpPr>
          <p:cNvPr id="5" name="矩形 7">
            <a:extLst>
              <a:ext uri="{FF2B5EF4-FFF2-40B4-BE49-F238E27FC236}">
                <a16:creationId xmlns:a16="http://schemas.microsoft.com/office/drawing/2014/main" id="{74E49A31-F356-504A-A462-008F5BB8BD89}"/>
              </a:ext>
            </a:extLst>
          </p:cNvPr>
          <p:cNvSpPr/>
          <p:nvPr/>
        </p:nvSpPr>
        <p:spPr>
          <a:xfrm>
            <a:off x="0" y="6457740"/>
            <a:ext cx="7553740" cy="400110"/>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Andrej </a:t>
            </a:r>
            <a:r>
              <a:rPr lang="en-US" sz="1000" dirty="0" err="1">
                <a:solidFill>
                  <a:schemeClr val="tx1">
                    <a:lumMod val="50000"/>
                    <a:lumOff val="50000"/>
                  </a:schemeClr>
                </a:solidFill>
                <a:latin typeface="Arial" panose="020B0604020202020204" pitchFamily="34" charset="0"/>
                <a:cs typeface="Arial" panose="020B0604020202020204" pitchFamily="34" charset="0"/>
              </a:rPr>
              <a:t>Karpathy</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Deep visual-semantic alignments for generating image descriptions. In CVPR, 2015.</a:t>
            </a:r>
          </a:p>
          <a:p>
            <a:r>
              <a:rPr lang="en-US" sz="1000" dirty="0">
                <a:solidFill>
                  <a:schemeClr val="tx1">
                    <a:lumMod val="50000"/>
                    <a:lumOff val="50000"/>
                  </a:schemeClr>
                </a:solidFill>
                <a:latin typeface="Arial" panose="020B0604020202020204" pitchFamily="34" charset="0"/>
                <a:cs typeface="Arial" panose="020B0604020202020204" pitchFamily="34" charset="0"/>
              </a:rPr>
              <a:t>Oriol </a:t>
            </a:r>
            <a:r>
              <a:rPr lang="en-US" sz="1000" dirty="0" err="1">
                <a:solidFill>
                  <a:schemeClr val="tx1">
                    <a:lumMod val="50000"/>
                    <a:lumOff val="50000"/>
                  </a:schemeClr>
                </a:solidFill>
                <a:latin typeface="Arial" panose="020B0604020202020204" pitchFamily="34" charset="0"/>
                <a:cs typeface="Arial" panose="020B0604020202020204" pitchFamily="34" charset="0"/>
              </a:rPr>
              <a:t>Vinyals</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Show and tell: A neural image caption generator. In CVPR, 2015.</a:t>
            </a:r>
            <a:endParaRPr lang="zh-CN" altLang="en-US" sz="10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6" name="图片 3">
            <a:extLst>
              <a:ext uri="{FF2B5EF4-FFF2-40B4-BE49-F238E27FC236}">
                <a16:creationId xmlns:a16="http://schemas.microsoft.com/office/drawing/2014/main" id="{3A8F22E8-6636-7644-9DC4-706EB449C68B}"/>
              </a:ext>
            </a:extLst>
          </p:cNvPr>
          <p:cNvPicPr>
            <a:picLocks noChangeAspect="1"/>
          </p:cNvPicPr>
          <p:nvPr/>
        </p:nvPicPr>
        <p:blipFill>
          <a:blip r:embed="rId2"/>
          <a:stretch>
            <a:fillRect/>
          </a:stretch>
        </p:blipFill>
        <p:spPr>
          <a:xfrm>
            <a:off x="6096000" y="2359132"/>
            <a:ext cx="5027707" cy="3772334"/>
          </a:xfrm>
          <a:prstGeom prst="rect">
            <a:avLst/>
          </a:prstGeom>
        </p:spPr>
      </p:pic>
      <p:pic>
        <p:nvPicPr>
          <p:cNvPr id="7" name="Picture 6">
            <a:extLst>
              <a:ext uri="{FF2B5EF4-FFF2-40B4-BE49-F238E27FC236}">
                <a16:creationId xmlns:a16="http://schemas.microsoft.com/office/drawing/2014/main" id="{8FC72D39-0022-B74F-B183-54EC4A675BE1}"/>
              </a:ext>
            </a:extLst>
          </p:cNvPr>
          <p:cNvPicPr>
            <a:picLocks noChangeAspect="1"/>
          </p:cNvPicPr>
          <p:nvPr/>
        </p:nvPicPr>
        <p:blipFill>
          <a:blip r:embed="rId3"/>
          <a:stretch>
            <a:fillRect/>
          </a:stretch>
        </p:blipFill>
        <p:spPr>
          <a:xfrm>
            <a:off x="1226649" y="2967050"/>
            <a:ext cx="4040267" cy="2556497"/>
          </a:xfrm>
          <a:prstGeom prst="rect">
            <a:avLst/>
          </a:prstGeom>
        </p:spPr>
      </p:pic>
      <p:sp>
        <p:nvSpPr>
          <p:cNvPr id="2" name="TextBox 1">
            <a:extLst>
              <a:ext uri="{FF2B5EF4-FFF2-40B4-BE49-F238E27FC236}">
                <a16:creationId xmlns:a16="http://schemas.microsoft.com/office/drawing/2014/main" id="{04CB3547-68F7-B749-B149-E0501D9194B9}"/>
              </a:ext>
            </a:extLst>
          </p:cNvPr>
          <p:cNvSpPr txBox="1"/>
          <p:nvPr/>
        </p:nvSpPr>
        <p:spPr>
          <a:xfrm>
            <a:off x="1226649" y="2062020"/>
            <a:ext cx="2861953" cy="470955"/>
          </a:xfrm>
          <a:prstGeom prst="rect">
            <a:avLst/>
          </a:prstGeom>
          <a:noFill/>
        </p:spPr>
        <p:txBody>
          <a:bodyPr wrap="square" rtlCol="0">
            <a:spAutoFit/>
          </a:bodyPr>
          <a:lstStyle/>
          <a:p>
            <a:r>
              <a:rPr lang="zh-CN" altLang="en-US" sz="2400" dirty="0">
                <a:latin typeface="DengXian" panose="02010600030101010101" pitchFamily="2" charset="-122"/>
                <a:ea typeface="DengXian" panose="02010600030101010101" pitchFamily="2" charset="-122"/>
              </a:rPr>
              <a:t>编码器</a:t>
            </a:r>
            <a:r>
              <a:rPr lang="en-US" altLang="zh-CN" sz="2400" dirty="0">
                <a:latin typeface="DengXian" panose="02010600030101010101" pitchFamily="2" charset="-122"/>
                <a:ea typeface="DengXian" panose="02010600030101010101" pitchFamily="2" charset="-122"/>
              </a:rPr>
              <a:t>-</a:t>
            </a:r>
            <a:r>
              <a:rPr lang="zh-CN" altLang="en-US" sz="2400" dirty="0">
                <a:latin typeface="DengXian" panose="02010600030101010101" pitchFamily="2" charset="-122"/>
                <a:ea typeface="DengXian" panose="02010600030101010101" pitchFamily="2" charset="-122"/>
              </a:rPr>
              <a:t>解码器网络</a:t>
            </a:r>
            <a:endParaRPr lang="en-US" sz="2400" dirty="0">
              <a:latin typeface="DengXian" panose="02010600030101010101" pitchFamily="2" charset="-122"/>
              <a:ea typeface="DengXian" panose="02010600030101010101" pitchFamily="2" charset="-122"/>
            </a:endParaRPr>
          </a:p>
        </p:txBody>
      </p:sp>
      <p:sp>
        <p:nvSpPr>
          <p:cNvPr id="4" name="Slide Number Placeholder 3">
            <a:extLst>
              <a:ext uri="{FF2B5EF4-FFF2-40B4-BE49-F238E27FC236}">
                <a16:creationId xmlns:a16="http://schemas.microsoft.com/office/drawing/2014/main" id="{1F08EFBF-576E-7749-8BB4-75833A125A1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47</a:t>
            </a:fld>
            <a:endParaRPr lang="en-US"/>
          </a:p>
        </p:txBody>
      </p:sp>
    </p:spTree>
    <p:extLst>
      <p:ext uri="{BB962C8B-B14F-4D97-AF65-F5344CB8AC3E}">
        <p14:creationId xmlns:p14="http://schemas.microsoft.com/office/powerpoint/2010/main" val="3952759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pic>
        <p:nvPicPr>
          <p:cNvPr id="4" name="图片 4">
            <a:extLst>
              <a:ext uri="{FF2B5EF4-FFF2-40B4-BE49-F238E27FC236}">
                <a16:creationId xmlns:a16="http://schemas.microsoft.com/office/drawing/2014/main" id="{3051FCC5-B938-7049-BFE4-B5952C63C9AD}"/>
              </a:ext>
            </a:extLst>
          </p:cNvPr>
          <p:cNvPicPr>
            <a:picLocks noChangeAspect="1"/>
          </p:cNvPicPr>
          <p:nvPr/>
        </p:nvPicPr>
        <p:blipFill>
          <a:blip r:embed="rId2"/>
          <a:stretch>
            <a:fillRect/>
          </a:stretch>
        </p:blipFill>
        <p:spPr>
          <a:xfrm>
            <a:off x="2244953" y="2038714"/>
            <a:ext cx="2958038" cy="2923907"/>
          </a:xfrm>
          <a:prstGeom prst="rect">
            <a:avLst/>
          </a:prstGeom>
        </p:spPr>
      </p:pic>
      <p:sp>
        <p:nvSpPr>
          <p:cNvPr id="5" name="文本框 16">
            <a:extLst>
              <a:ext uri="{FF2B5EF4-FFF2-40B4-BE49-F238E27FC236}">
                <a16:creationId xmlns:a16="http://schemas.microsoft.com/office/drawing/2014/main" id="{2280E785-9D5A-734D-9455-899B00E69B74}"/>
              </a:ext>
            </a:extLst>
          </p:cNvPr>
          <p:cNvSpPr txBox="1"/>
          <p:nvPr/>
        </p:nvSpPr>
        <p:spPr>
          <a:xfrm>
            <a:off x="3001637" y="5310645"/>
            <a:ext cx="5541230" cy="400110"/>
          </a:xfrm>
          <a:prstGeom prst="rect">
            <a:avLst/>
          </a:prstGeom>
          <a:noFill/>
        </p:spPr>
        <p:txBody>
          <a:bodyPr wrap="square" rtlCol="0">
            <a:spAutoFit/>
          </a:bodyPr>
          <a:lstStyle/>
          <a:p>
            <a:r>
              <a:rPr lang="zh-CN" altLang="en-US" sz="2000" dirty="0">
                <a:solidFill>
                  <a:srgbClr val="000000"/>
                </a:solidFill>
                <a:latin typeface="DengXian" panose="02010600030101010101" pitchFamily="2" charset="-122"/>
                <a:ea typeface="DengXian" panose="02010600030101010101" pitchFamily="2" charset="-122"/>
                <a:cs typeface="Times" panose="02020603050405020304" pitchFamily="18" charset="0"/>
              </a:rPr>
              <a:t>例句：</a:t>
            </a:r>
            <a:r>
              <a:rPr lang="en-US" altLang="zh-CN" sz="2000" dirty="0">
                <a:solidFill>
                  <a:srgbClr val="000000"/>
                </a:solidFill>
                <a:latin typeface="Arial" panose="020B0604020202020204" pitchFamily="34" charset="0"/>
                <a:ea typeface="Arial" charset="0"/>
                <a:cs typeface="Arial" panose="020B0604020202020204" pitchFamily="34" charset="0"/>
              </a:rPr>
              <a:t>A woman is throwing a </a:t>
            </a:r>
            <a:r>
              <a:rPr lang="en-US" altLang="zh-CN" sz="2000" dirty="0">
                <a:solidFill>
                  <a:srgbClr val="FF0000"/>
                </a:solidFill>
                <a:latin typeface="Arial" panose="020B0604020202020204" pitchFamily="34" charset="0"/>
                <a:ea typeface="Arial" charset="0"/>
                <a:cs typeface="Arial" panose="020B0604020202020204" pitchFamily="34" charset="0"/>
              </a:rPr>
              <a:t>frisbee</a:t>
            </a:r>
            <a:r>
              <a:rPr lang="en-US" altLang="zh-CN" sz="2000" dirty="0">
                <a:solidFill>
                  <a:srgbClr val="000000"/>
                </a:solidFill>
                <a:latin typeface="Arial" panose="020B0604020202020204" pitchFamily="34" charset="0"/>
                <a:ea typeface="Arial" charset="0"/>
                <a:cs typeface="Arial" panose="020B0604020202020204" pitchFamily="34" charset="0"/>
              </a:rPr>
              <a:t> in a park</a:t>
            </a:r>
            <a:endParaRPr lang="zh-CN" altLang="en-US" sz="2000" dirty="0">
              <a:solidFill>
                <a:srgbClr val="000000"/>
              </a:solidFill>
              <a:latin typeface="Arial" panose="020B0604020202020204" pitchFamily="34" charset="0"/>
              <a:ea typeface="Arial" charset="0"/>
              <a:cs typeface="Arial" panose="020B0604020202020204" pitchFamily="34" charset="0"/>
            </a:endParaRPr>
          </a:p>
        </p:txBody>
      </p:sp>
      <p:pic>
        <p:nvPicPr>
          <p:cNvPr id="6" name="图片 6">
            <a:extLst>
              <a:ext uri="{FF2B5EF4-FFF2-40B4-BE49-F238E27FC236}">
                <a16:creationId xmlns:a16="http://schemas.microsoft.com/office/drawing/2014/main" id="{473B3CC3-CABB-AF42-931C-EED08C823C98}"/>
              </a:ext>
            </a:extLst>
          </p:cNvPr>
          <p:cNvPicPr>
            <a:picLocks noChangeAspect="1"/>
          </p:cNvPicPr>
          <p:nvPr/>
        </p:nvPicPr>
        <p:blipFill>
          <a:blip r:embed="rId3"/>
          <a:stretch>
            <a:fillRect/>
          </a:stretch>
        </p:blipFill>
        <p:spPr>
          <a:xfrm>
            <a:off x="6733607" y="2038713"/>
            <a:ext cx="3103840" cy="2923907"/>
          </a:xfrm>
          <a:prstGeom prst="rect">
            <a:avLst/>
          </a:prstGeom>
        </p:spPr>
      </p:pic>
      <p:sp>
        <p:nvSpPr>
          <p:cNvPr id="7" name="椭圆 6">
            <a:extLst>
              <a:ext uri="{FF2B5EF4-FFF2-40B4-BE49-F238E27FC236}">
                <a16:creationId xmlns:a16="http://schemas.microsoft.com/office/drawing/2014/main" id="{A89EE3D0-A72C-B641-99AD-80E9F00239D8}"/>
              </a:ext>
            </a:extLst>
          </p:cNvPr>
          <p:cNvSpPr/>
          <p:nvPr/>
        </p:nvSpPr>
        <p:spPr>
          <a:xfrm>
            <a:off x="6733607" y="2295155"/>
            <a:ext cx="779031" cy="12983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7">
            <a:extLst>
              <a:ext uri="{FF2B5EF4-FFF2-40B4-BE49-F238E27FC236}">
                <a16:creationId xmlns:a16="http://schemas.microsoft.com/office/drawing/2014/main" id="{56598B07-4771-AE47-A043-0E47215EF5B9}"/>
              </a:ext>
            </a:extLst>
          </p:cNvPr>
          <p:cNvSpPr/>
          <p:nvPr/>
        </p:nvSpPr>
        <p:spPr>
          <a:xfrm>
            <a:off x="0" y="6611779"/>
            <a:ext cx="7553740" cy="246221"/>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Kelvin Xu et al. Show, attend and tell: Neural Image Caption Generation with Visual Attention. In ICML, 2015.</a:t>
            </a:r>
          </a:p>
        </p:txBody>
      </p:sp>
      <p:sp>
        <p:nvSpPr>
          <p:cNvPr id="2" name="Slide Number Placeholder 1">
            <a:extLst>
              <a:ext uri="{FF2B5EF4-FFF2-40B4-BE49-F238E27FC236}">
                <a16:creationId xmlns:a16="http://schemas.microsoft.com/office/drawing/2014/main" id="{C1467A62-FD9A-894D-BA5C-A17558E945F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48</a:t>
            </a:fld>
            <a:endParaRPr lang="en-US"/>
          </a:p>
        </p:txBody>
      </p:sp>
    </p:spTree>
    <p:extLst>
      <p:ext uri="{BB962C8B-B14F-4D97-AF65-F5344CB8AC3E}">
        <p14:creationId xmlns:p14="http://schemas.microsoft.com/office/powerpoint/2010/main" val="1152247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grpSp>
        <p:nvGrpSpPr>
          <p:cNvPr id="8" name="组合 2">
            <a:extLst>
              <a:ext uri="{FF2B5EF4-FFF2-40B4-BE49-F238E27FC236}">
                <a16:creationId xmlns:a16="http://schemas.microsoft.com/office/drawing/2014/main" id="{0911A0E4-2309-3641-8BBB-C513C01DB378}"/>
              </a:ext>
            </a:extLst>
          </p:cNvPr>
          <p:cNvGrpSpPr/>
          <p:nvPr/>
        </p:nvGrpSpPr>
        <p:grpSpPr>
          <a:xfrm>
            <a:off x="8636005" y="2751354"/>
            <a:ext cx="2453420" cy="2461650"/>
            <a:chOff x="14564725" y="4387108"/>
            <a:chExt cx="2670833" cy="2693129"/>
          </a:xfrm>
        </p:grpSpPr>
        <p:sp>
          <p:nvSpPr>
            <p:cNvPr id="9" name="立方体 5">
              <a:extLst>
                <a:ext uri="{FF2B5EF4-FFF2-40B4-BE49-F238E27FC236}">
                  <a16:creationId xmlns:a16="http://schemas.microsoft.com/office/drawing/2014/main" id="{521D34C7-B41E-9E49-8FC3-A126102E720C}"/>
                </a:ext>
              </a:extLst>
            </p:cNvPr>
            <p:cNvSpPr/>
            <p:nvPr/>
          </p:nvSpPr>
          <p:spPr>
            <a:xfrm flipH="1">
              <a:off x="14564725" y="4398003"/>
              <a:ext cx="2670833" cy="2682234"/>
            </a:xfrm>
            <a:prstGeom prst="cube">
              <a:avLst>
                <a:gd name="adj" fmla="val 59896"/>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10" name="立方体 168">
              <a:extLst>
                <a:ext uri="{FF2B5EF4-FFF2-40B4-BE49-F238E27FC236}">
                  <a16:creationId xmlns:a16="http://schemas.microsoft.com/office/drawing/2014/main" id="{5A05E144-5B3C-3544-89E4-92259E221CDF}"/>
                </a:ext>
              </a:extLst>
            </p:cNvPr>
            <p:cNvSpPr/>
            <p:nvPr/>
          </p:nvSpPr>
          <p:spPr>
            <a:xfrm flipH="1">
              <a:off x="14564725" y="4387108"/>
              <a:ext cx="1845832" cy="1920747"/>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grpSp>
      <p:pic>
        <p:nvPicPr>
          <p:cNvPr id="11" name="图片 1">
            <a:extLst>
              <a:ext uri="{FF2B5EF4-FFF2-40B4-BE49-F238E27FC236}">
                <a16:creationId xmlns:a16="http://schemas.microsoft.com/office/drawing/2014/main" id="{97D76504-6408-4F44-BF33-328456270FE5}"/>
              </a:ext>
            </a:extLst>
          </p:cNvPr>
          <p:cNvPicPr>
            <a:picLocks noChangeAspect="1"/>
          </p:cNvPicPr>
          <p:nvPr/>
        </p:nvPicPr>
        <p:blipFill>
          <a:blip r:embed="rId2"/>
          <a:stretch>
            <a:fillRect/>
          </a:stretch>
        </p:blipFill>
        <p:spPr>
          <a:xfrm>
            <a:off x="1407862" y="2708953"/>
            <a:ext cx="2669644" cy="2682236"/>
          </a:xfrm>
          <a:prstGeom prst="rect">
            <a:avLst/>
          </a:prstGeom>
        </p:spPr>
      </p:pic>
      <p:grpSp>
        <p:nvGrpSpPr>
          <p:cNvPr id="12" name="组合 9">
            <a:extLst>
              <a:ext uri="{FF2B5EF4-FFF2-40B4-BE49-F238E27FC236}">
                <a16:creationId xmlns:a16="http://schemas.microsoft.com/office/drawing/2014/main" id="{263730A3-02F5-9A41-A007-6EEDBAE77E0C}"/>
              </a:ext>
            </a:extLst>
          </p:cNvPr>
          <p:cNvGrpSpPr/>
          <p:nvPr/>
        </p:nvGrpSpPr>
        <p:grpSpPr>
          <a:xfrm>
            <a:off x="5261467" y="3071696"/>
            <a:ext cx="1907039" cy="2278050"/>
            <a:chOff x="3232859" y="3500095"/>
            <a:chExt cx="1153273" cy="1044095"/>
          </a:xfrm>
        </p:grpSpPr>
        <p:sp>
          <p:nvSpPr>
            <p:cNvPr id="13" name="流程图: 手动操作 10">
              <a:extLst>
                <a:ext uri="{FF2B5EF4-FFF2-40B4-BE49-F238E27FC236}">
                  <a16:creationId xmlns:a16="http://schemas.microsoft.com/office/drawing/2014/main" id="{C3C3962D-B4E8-A145-BB61-9D421A72EB54}"/>
                </a:ext>
              </a:extLst>
            </p:cNvPr>
            <p:cNvSpPr/>
            <p:nvPr/>
          </p:nvSpPr>
          <p:spPr>
            <a:xfrm rot="16200000">
              <a:off x="3287448" y="3445506"/>
              <a:ext cx="1044095" cy="1153273"/>
            </a:xfrm>
            <a:prstGeom prst="flowChartManualOperation">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 name="文本框 11">
              <a:extLst>
                <a:ext uri="{FF2B5EF4-FFF2-40B4-BE49-F238E27FC236}">
                  <a16:creationId xmlns:a16="http://schemas.microsoft.com/office/drawing/2014/main" id="{D2FA8AB7-5B58-EF41-9FF6-39665C967B30}"/>
                </a:ext>
              </a:extLst>
            </p:cNvPr>
            <p:cNvSpPr txBox="1"/>
            <p:nvPr/>
          </p:nvSpPr>
          <p:spPr>
            <a:xfrm>
              <a:off x="3484611" y="3880886"/>
              <a:ext cx="724120" cy="282513"/>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CNN</a:t>
              </a:r>
              <a:endParaRPr lang="zh-CN" altLang="en-US" sz="3200" dirty="0">
                <a:latin typeface="Arial" panose="020B0604020202020204" pitchFamily="34" charset="0"/>
                <a:cs typeface="Arial" panose="020B0604020202020204" pitchFamily="34" charset="0"/>
              </a:endParaRPr>
            </a:p>
          </p:txBody>
        </p:sp>
      </p:grpSp>
      <p:sp>
        <p:nvSpPr>
          <p:cNvPr id="15" name="箭头: 右 12">
            <a:extLst>
              <a:ext uri="{FF2B5EF4-FFF2-40B4-BE49-F238E27FC236}">
                <a16:creationId xmlns:a16="http://schemas.microsoft.com/office/drawing/2014/main" id="{B7016A2D-AD04-574B-B6B5-45895841A44C}"/>
              </a:ext>
            </a:extLst>
          </p:cNvPr>
          <p:cNvSpPr/>
          <p:nvPr/>
        </p:nvSpPr>
        <p:spPr>
          <a:xfrm>
            <a:off x="4388586" y="3654175"/>
            <a:ext cx="634910" cy="996218"/>
          </a:xfrm>
          <a:prstGeom prst="rightArrow">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箭头: 右 12">
            <a:extLst>
              <a:ext uri="{FF2B5EF4-FFF2-40B4-BE49-F238E27FC236}">
                <a16:creationId xmlns:a16="http://schemas.microsoft.com/office/drawing/2014/main" id="{1DA8273B-28EA-F94B-AE1E-5A7253562615}"/>
              </a:ext>
            </a:extLst>
          </p:cNvPr>
          <p:cNvSpPr/>
          <p:nvPr/>
        </p:nvSpPr>
        <p:spPr>
          <a:xfrm>
            <a:off x="7584801" y="3712612"/>
            <a:ext cx="634910" cy="996218"/>
          </a:xfrm>
          <a:prstGeom prst="rightArrow">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Slide Number Placeholder 1">
            <a:extLst>
              <a:ext uri="{FF2B5EF4-FFF2-40B4-BE49-F238E27FC236}">
                <a16:creationId xmlns:a16="http://schemas.microsoft.com/office/drawing/2014/main" id="{2B71617E-EBF9-6E4B-A91E-DD2FE0AF1C7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49</a:t>
            </a:fld>
            <a:endParaRPr lang="en-US"/>
          </a:p>
        </p:txBody>
      </p:sp>
    </p:spTree>
    <p:extLst>
      <p:ext uri="{BB962C8B-B14F-4D97-AF65-F5344CB8AC3E}">
        <p14:creationId xmlns:p14="http://schemas.microsoft.com/office/powerpoint/2010/main" val="3702788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9FEB4E-F95C-1A48-A61D-260E87133B6C}"/>
              </a:ext>
            </a:extLst>
          </p:cNvPr>
          <p:cNvSpPr>
            <a:spLocks noGrp="1"/>
          </p:cNvSpPr>
          <p:nvPr>
            <p:ph idx="1"/>
          </p:nvPr>
        </p:nvSpPr>
        <p:spPr>
          <a:xfrm>
            <a:off x="838200" y="1825625"/>
            <a:ext cx="11075126" cy="4351338"/>
          </a:xfrm>
        </p:spPr>
        <p:txBody>
          <a:bodyPr>
            <a:normAutofit fontScale="92500" lnSpcReduction="20000"/>
          </a:bodyPr>
          <a:lstStyle/>
          <a:p>
            <a:pPr>
              <a:lnSpc>
                <a:spcPct val="130000"/>
              </a:lnSpc>
            </a:pPr>
            <a:r>
              <a:rPr lang="zh-CN" altLang="en-US" sz="2400" dirty="0"/>
              <a:t>计算机视觉</a:t>
            </a:r>
            <a:endParaRPr lang="en-US" altLang="zh-CN" sz="2400" dirty="0"/>
          </a:p>
          <a:p>
            <a:pPr lvl="1">
              <a:lnSpc>
                <a:spcPct val="130000"/>
              </a:lnSpc>
            </a:pPr>
            <a:r>
              <a:rPr lang="zh-CN" altLang="en-US" sz="1700" dirty="0"/>
              <a:t>机器感知外界世界的基础</a:t>
            </a:r>
            <a:endParaRPr lang="en-US" altLang="zh-CN" sz="1700" dirty="0"/>
          </a:p>
          <a:p>
            <a:pPr lvl="1">
              <a:lnSpc>
                <a:spcPct val="130000"/>
              </a:lnSpc>
            </a:pPr>
            <a:r>
              <a:rPr lang="zh-CN" altLang="en-US" sz="1700" dirty="0"/>
              <a:t>终极目标：构建一个计算机系统，能够和人类一样对视觉场景进行感知和理解</a:t>
            </a:r>
            <a:endParaRPr lang="en-US" altLang="zh-CN" sz="1700" dirty="0"/>
          </a:p>
          <a:p>
            <a:pPr lvl="1">
              <a:lnSpc>
                <a:spcPct val="130000"/>
              </a:lnSpc>
            </a:pPr>
            <a:endParaRPr lang="en-US" altLang="zh-CN" sz="2000" dirty="0"/>
          </a:p>
          <a:p>
            <a:pPr>
              <a:lnSpc>
                <a:spcPct val="130000"/>
              </a:lnSpc>
            </a:pPr>
            <a:r>
              <a:rPr lang="zh-CN" altLang="en-US" sz="2400" dirty="0"/>
              <a:t>计算机视觉技术已取得一定的发展</a:t>
            </a:r>
            <a:endParaRPr lang="en-US" altLang="zh-CN" sz="2400" dirty="0"/>
          </a:p>
          <a:p>
            <a:pPr lvl="1">
              <a:lnSpc>
                <a:spcPct val="130000"/>
              </a:lnSpc>
            </a:pPr>
            <a:r>
              <a:rPr lang="zh-CN" altLang="en-US" sz="1700" dirty="0"/>
              <a:t>在大规模物体分类数据集</a:t>
            </a:r>
            <a:r>
              <a:rPr lang="en-US" sz="1700" dirty="0">
                <a:latin typeface="Arial" panose="020B0604020202020204" pitchFamily="34" charset="0"/>
                <a:cs typeface="Arial" panose="020B0604020202020204" pitchFamily="34" charset="0"/>
              </a:rPr>
              <a:t>ImageNet </a:t>
            </a:r>
            <a:r>
              <a:rPr lang="zh-CN" altLang="en-US" sz="1700" dirty="0"/>
              <a:t>上，计算机模型在</a:t>
            </a:r>
            <a:r>
              <a:rPr lang="en-US" sz="1700" dirty="0">
                <a:latin typeface="Arial" panose="020B0604020202020204" pitchFamily="34" charset="0"/>
                <a:cs typeface="Arial" panose="020B0604020202020204" pitchFamily="34" charset="0"/>
              </a:rPr>
              <a:t>Top</a:t>
            </a:r>
            <a:r>
              <a:rPr lang="en-US" altLang="zh-CN" sz="1700" dirty="0">
                <a:latin typeface="Arial" panose="020B0604020202020204" pitchFamily="34" charset="0"/>
                <a:cs typeface="Arial" panose="020B0604020202020204" pitchFamily="34" charset="0"/>
              </a:rPr>
              <a:t>-5</a:t>
            </a:r>
            <a:r>
              <a:rPr lang="zh-CN" altLang="en-US" sz="1700" dirty="0"/>
              <a:t>类别的分类准确率高达</a:t>
            </a:r>
            <a:r>
              <a:rPr lang="en-US" altLang="zh-CN" sz="1700" dirty="0">
                <a:latin typeface="Arial" panose="020B0604020202020204" pitchFamily="34" charset="0"/>
                <a:cs typeface="Arial" panose="020B0604020202020204" pitchFamily="34" charset="0"/>
              </a:rPr>
              <a:t>98.7%</a:t>
            </a:r>
            <a:r>
              <a:rPr lang="zh-CN" altLang="en-US" sz="1700" dirty="0"/>
              <a:t>（而人类为</a:t>
            </a:r>
            <a:r>
              <a:rPr lang="en-US" altLang="zh-CN" sz="1700" dirty="0">
                <a:latin typeface="Arial" panose="020B0604020202020204" pitchFamily="34" charset="0"/>
                <a:cs typeface="Arial" panose="020B0604020202020204" pitchFamily="34" charset="0"/>
              </a:rPr>
              <a:t>94.9%</a:t>
            </a:r>
            <a:r>
              <a:rPr lang="zh-CN" altLang="en-US" sz="1700" dirty="0">
                <a:latin typeface="Arial" panose="020B0604020202020204" pitchFamily="34" charset="0"/>
                <a:cs typeface="Arial" panose="020B0604020202020204" pitchFamily="34" charset="0"/>
              </a:rPr>
              <a:t>）。</a:t>
            </a:r>
            <a:endParaRPr lang="en-US" altLang="zh-CN" sz="1700" dirty="0"/>
          </a:p>
          <a:p>
            <a:pPr lvl="1">
              <a:lnSpc>
                <a:spcPct val="130000"/>
              </a:lnSpc>
            </a:pPr>
            <a:endParaRPr lang="en-US" altLang="zh-CN" sz="2000" dirty="0"/>
          </a:p>
          <a:p>
            <a:pPr>
              <a:lnSpc>
                <a:spcPct val="130000"/>
              </a:lnSpc>
            </a:pPr>
            <a:r>
              <a:rPr lang="zh-CN" altLang="en-US" sz="2400" dirty="0"/>
              <a:t>复杂场景理解</a:t>
            </a:r>
            <a:endParaRPr lang="en-US" altLang="zh-CN" sz="2400" dirty="0"/>
          </a:p>
          <a:p>
            <a:pPr lvl="1">
              <a:lnSpc>
                <a:spcPct val="130000"/>
              </a:lnSpc>
            </a:pPr>
            <a:r>
              <a:rPr lang="zh-CN" altLang="en-US" sz="1700" dirty="0"/>
              <a:t>计算机视觉模型效果离人类表现相差甚远</a:t>
            </a:r>
            <a:endParaRPr lang="en-US" altLang="zh-CN" sz="1700" dirty="0"/>
          </a:p>
          <a:p>
            <a:pPr lvl="1">
              <a:lnSpc>
                <a:spcPct val="130000"/>
              </a:lnSpc>
            </a:pPr>
            <a:r>
              <a:rPr lang="zh-CN" altLang="en-US" sz="1700" dirty="0"/>
              <a:t>原因来自于：包含大量的物体以及物体间的交互，同时物体间还存在如遮挡、尺度不同等问题 ，甚至包含不同模态的信息。</a:t>
            </a:r>
          </a:p>
        </p:txBody>
      </p:sp>
      <p:sp>
        <p:nvSpPr>
          <p:cNvPr id="3" name="Title 2">
            <a:extLst>
              <a:ext uri="{FF2B5EF4-FFF2-40B4-BE49-F238E27FC236}">
                <a16:creationId xmlns:a16="http://schemas.microsoft.com/office/drawing/2014/main" id="{817E196E-F80A-784E-BE4F-882E280C37F9}"/>
              </a:ext>
            </a:extLst>
          </p:cNvPr>
          <p:cNvSpPr>
            <a:spLocks noGrp="1"/>
          </p:cNvSpPr>
          <p:nvPr>
            <p:ph type="title"/>
          </p:nvPr>
        </p:nvSpPr>
        <p:spPr/>
        <p:txBody>
          <a:bodyPr/>
          <a:lstStyle/>
          <a:p>
            <a:r>
              <a:rPr lang="zh-CN" altLang="en-US" dirty="0"/>
              <a:t>研究背景</a:t>
            </a:r>
            <a:endParaRPr lang="en-US" dirty="0"/>
          </a:p>
        </p:txBody>
      </p:sp>
      <p:sp>
        <p:nvSpPr>
          <p:cNvPr id="4" name="Content Placeholder 2">
            <a:extLst>
              <a:ext uri="{FF2B5EF4-FFF2-40B4-BE49-F238E27FC236}">
                <a16:creationId xmlns:a16="http://schemas.microsoft.com/office/drawing/2014/main" id="{A7ED0E02-02C5-9347-B64C-F81D3F6A8FB6}"/>
              </a:ext>
            </a:extLst>
          </p:cNvPr>
          <p:cNvSpPr txBox="1">
            <a:spLocks/>
          </p:cNvSpPr>
          <p:nvPr/>
        </p:nvSpPr>
        <p:spPr>
          <a:xfrm>
            <a:off x="0" y="6598508"/>
            <a:ext cx="11353800" cy="259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200" dirty="0" err="1">
                <a:solidFill>
                  <a:schemeClr val="tx1">
                    <a:lumMod val="50000"/>
                    <a:lumOff val="50000"/>
                  </a:schemeClr>
                </a:solidFill>
                <a:latin typeface="Arial" charset="0"/>
                <a:cs typeface="Arial" charset="0"/>
              </a:rPr>
              <a:t>Qizhe</a:t>
            </a:r>
            <a:r>
              <a:rPr lang="en-US" sz="1200" dirty="0">
                <a:solidFill>
                  <a:schemeClr val="tx1">
                    <a:lumMod val="50000"/>
                    <a:lumOff val="50000"/>
                  </a:schemeClr>
                </a:solidFill>
                <a:latin typeface="Arial" charset="0"/>
                <a:cs typeface="Arial" charset="0"/>
              </a:rPr>
              <a:t> </a:t>
            </a:r>
            <a:r>
              <a:rPr lang="en-US" sz="1200" dirty="0" err="1">
                <a:solidFill>
                  <a:schemeClr val="tx1">
                    <a:lumMod val="50000"/>
                    <a:lumOff val="50000"/>
                  </a:schemeClr>
                </a:solidFill>
                <a:latin typeface="Arial" charset="0"/>
                <a:cs typeface="Arial" charset="0"/>
              </a:rPr>
              <a:t>Xie</a:t>
            </a:r>
            <a:r>
              <a:rPr lang="en-US" sz="1200" dirty="0">
                <a:solidFill>
                  <a:schemeClr val="tx1">
                    <a:lumMod val="50000"/>
                    <a:lumOff val="50000"/>
                  </a:schemeClr>
                </a:solidFill>
                <a:latin typeface="Arial" charset="0"/>
                <a:cs typeface="Arial" charset="0"/>
              </a:rPr>
              <a:t> et al. Self-training with noisy student improves </a:t>
            </a:r>
            <a:r>
              <a:rPr lang="en-US" sz="1200" dirty="0" err="1">
                <a:solidFill>
                  <a:schemeClr val="tx1">
                    <a:lumMod val="50000"/>
                    <a:lumOff val="50000"/>
                  </a:schemeClr>
                </a:solidFill>
                <a:latin typeface="Arial" charset="0"/>
                <a:cs typeface="Arial" charset="0"/>
              </a:rPr>
              <a:t>imagenet</a:t>
            </a:r>
            <a:r>
              <a:rPr lang="en-US" sz="1200" dirty="0">
                <a:solidFill>
                  <a:schemeClr val="tx1">
                    <a:lumMod val="50000"/>
                    <a:lumOff val="50000"/>
                  </a:schemeClr>
                </a:solidFill>
                <a:latin typeface="Arial" charset="0"/>
                <a:cs typeface="Arial" charset="0"/>
              </a:rPr>
              <a:t> classification. In </a:t>
            </a:r>
            <a:r>
              <a:rPr lang="en-US" sz="1200" dirty="0" err="1">
                <a:solidFill>
                  <a:schemeClr val="tx1">
                    <a:lumMod val="50000"/>
                    <a:lumOff val="50000"/>
                  </a:schemeClr>
                </a:solidFill>
                <a:latin typeface="Arial" charset="0"/>
                <a:cs typeface="Arial" charset="0"/>
              </a:rPr>
              <a:t>arXiv</a:t>
            </a:r>
            <a:r>
              <a:rPr lang="en-US" sz="1200" dirty="0">
                <a:solidFill>
                  <a:schemeClr val="tx1">
                    <a:lumMod val="50000"/>
                    <a:lumOff val="50000"/>
                  </a:schemeClr>
                </a:solidFill>
                <a:latin typeface="Arial" charset="0"/>
                <a:cs typeface="Arial" charset="0"/>
              </a:rPr>
              <a:t>, 2019. </a:t>
            </a:r>
          </a:p>
        </p:txBody>
      </p:sp>
      <p:sp>
        <p:nvSpPr>
          <p:cNvPr id="5" name="Slide Number Placeholder 4">
            <a:extLst>
              <a:ext uri="{FF2B5EF4-FFF2-40B4-BE49-F238E27FC236}">
                <a16:creationId xmlns:a16="http://schemas.microsoft.com/office/drawing/2014/main" id="{6AD5FCF6-C423-2D49-B9A1-4502028E78F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a:t>
            </a:fld>
            <a:endParaRPr lang="en-US"/>
          </a:p>
        </p:txBody>
      </p:sp>
    </p:spTree>
    <p:extLst>
      <p:ext uri="{BB962C8B-B14F-4D97-AF65-F5344CB8AC3E}">
        <p14:creationId xmlns:p14="http://schemas.microsoft.com/office/powerpoint/2010/main" val="2636382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grpSp>
        <p:nvGrpSpPr>
          <p:cNvPr id="8" name="组合 2">
            <a:extLst>
              <a:ext uri="{FF2B5EF4-FFF2-40B4-BE49-F238E27FC236}">
                <a16:creationId xmlns:a16="http://schemas.microsoft.com/office/drawing/2014/main" id="{0911A0E4-2309-3641-8BBB-C513C01DB378}"/>
              </a:ext>
            </a:extLst>
          </p:cNvPr>
          <p:cNvGrpSpPr/>
          <p:nvPr/>
        </p:nvGrpSpPr>
        <p:grpSpPr>
          <a:xfrm>
            <a:off x="8636005" y="2751354"/>
            <a:ext cx="2453420" cy="2461650"/>
            <a:chOff x="14564725" y="4387108"/>
            <a:chExt cx="2670833" cy="2693129"/>
          </a:xfrm>
        </p:grpSpPr>
        <p:sp>
          <p:nvSpPr>
            <p:cNvPr id="9" name="立方体 5">
              <a:extLst>
                <a:ext uri="{FF2B5EF4-FFF2-40B4-BE49-F238E27FC236}">
                  <a16:creationId xmlns:a16="http://schemas.microsoft.com/office/drawing/2014/main" id="{521D34C7-B41E-9E49-8FC3-A126102E720C}"/>
                </a:ext>
              </a:extLst>
            </p:cNvPr>
            <p:cNvSpPr/>
            <p:nvPr/>
          </p:nvSpPr>
          <p:spPr>
            <a:xfrm flipH="1">
              <a:off x="14564725" y="4398003"/>
              <a:ext cx="2670833" cy="2682234"/>
            </a:xfrm>
            <a:prstGeom prst="cube">
              <a:avLst>
                <a:gd name="adj" fmla="val 59896"/>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10" name="立方体 168">
              <a:extLst>
                <a:ext uri="{FF2B5EF4-FFF2-40B4-BE49-F238E27FC236}">
                  <a16:creationId xmlns:a16="http://schemas.microsoft.com/office/drawing/2014/main" id="{5A05E144-5B3C-3544-89E4-92259E221CDF}"/>
                </a:ext>
              </a:extLst>
            </p:cNvPr>
            <p:cNvSpPr/>
            <p:nvPr/>
          </p:nvSpPr>
          <p:spPr>
            <a:xfrm flipH="1">
              <a:off x="14564725" y="4387108"/>
              <a:ext cx="1845832" cy="1920747"/>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grpSp>
      <p:pic>
        <p:nvPicPr>
          <p:cNvPr id="11" name="图片 1">
            <a:extLst>
              <a:ext uri="{FF2B5EF4-FFF2-40B4-BE49-F238E27FC236}">
                <a16:creationId xmlns:a16="http://schemas.microsoft.com/office/drawing/2014/main" id="{97D76504-6408-4F44-BF33-328456270FE5}"/>
              </a:ext>
            </a:extLst>
          </p:cNvPr>
          <p:cNvPicPr>
            <a:picLocks noChangeAspect="1"/>
          </p:cNvPicPr>
          <p:nvPr/>
        </p:nvPicPr>
        <p:blipFill>
          <a:blip r:embed="rId2"/>
          <a:stretch>
            <a:fillRect/>
          </a:stretch>
        </p:blipFill>
        <p:spPr>
          <a:xfrm>
            <a:off x="1407862" y="2708953"/>
            <a:ext cx="2669644" cy="2682236"/>
          </a:xfrm>
          <a:prstGeom prst="rect">
            <a:avLst/>
          </a:prstGeom>
        </p:spPr>
      </p:pic>
      <p:grpSp>
        <p:nvGrpSpPr>
          <p:cNvPr id="12" name="组合 9">
            <a:extLst>
              <a:ext uri="{FF2B5EF4-FFF2-40B4-BE49-F238E27FC236}">
                <a16:creationId xmlns:a16="http://schemas.microsoft.com/office/drawing/2014/main" id="{263730A3-02F5-9A41-A007-6EEDBAE77E0C}"/>
              </a:ext>
            </a:extLst>
          </p:cNvPr>
          <p:cNvGrpSpPr/>
          <p:nvPr/>
        </p:nvGrpSpPr>
        <p:grpSpPr>
          <a:xfrm>
            <a:off x="5261467" y="3071696"/>
            <a:ext cx="1907039" cy="2278050"/>
            <a:chOff x="3232859" y="3500095"/>
            <a:chExt cx="1153273" cy="1044095"/>
          </a:xfrm>
        </p:grpSpPr>
        <p:sp>
          <p:nvSpPr>
            <p:cNvPr id="13" name="流程图: 手动操作 10">
              <a:extLst>
                <a:ext uri="{FF2B5EF4-FFF2-40B4-BE49-F238E27FC236}">
                  <a16:creationId xmlns:a16="http://schemas.microsoft.com/office/drawing/2014/main" id="{C3C3962D-B4E8-A145-BB61-9D421A72EB54}"/>
                </a:ext>
              </a:extLst>
            </p:cNvPr>
            <p:cNvSpPr/>
            <p:nvPr/>
          </p:nvSpPr>
          <p:spPr>
            <a:xfrm rot="16200000">
              <a:off x="3287448" y="3445506"/>
              <a:ext cx="1044095" cy="1153273"/>
            </a:xfrm>
            <a:prstGeom prst="flowChartManualOperation">
              <a:avLst/>
            </a:prstGeom>
            <a:noFill/>
            <a:ln w="28575">
              <a:solidFill>
                <a:schemeClr val="dk1">
                  <a:alpha val="3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 name="文本框 11">
              <a:extLst>
                <a:ext uri="{FF2B5EF4-FFF2-40B4-BE49-F238E27FC236}">
                  <a16:creationId xmlns:a16="http://schemas.microsoft.com/office/drawing/2014/main" id="{D2FA8AB7-5B58-EF41-9FF6-39665C967B30}"/>
                </a:ext>
              </a:extLst>
            </p:cNvPr>
            <p:cNvSpPr txBox="1"/>
            <p:nvPr/>
          </p:nvSpPr>
          <p:spPr>
            <a:xfrm>
              <a:off x="3484611" y="3880886"/>
              <a:ext cx="724120" cy="268019"/>
            </a:xfrm>
            <a:prstGeom prst="rect">
              <a:avLst/>
            </a:prstGeom>
            <a:noFill/>
          </p:spPr>
          <p:txBody>
            <a:bodyPr wrap="square" rtlCol="0">
              <a:spAutoFit/>
            </a:bodyPr>
            <a:lstStyle/>
            <a:p>
              <a:r>
                <a:rPr lang="en-US" altLang="zh-CN" sz="3200" dirty="0">
                  <a:solidFill>
                    <a:schemeClr val="tx1">
                      <a:alpha val="30000"/>
                    </a:schemeClr>
                  </a:solidFill>
                  <a:latin typeface="Arial" panose="020B0604020202020204" pitchFamily="34" charset="0"/>
                  <a:cs typeface="Arial" panose="020B0604020202020204" pitchFamily="34" charset="0"/>
                </a:rPr>
                <a:t>CNN</a:t>
              </a:r>
              <a:endParaRPr lang="zh-CN" altLang="en-US" sz="3200" dirty="0">
                <a:solidFill>
                  <a:schemeClr val="tx1">
                    <a:alpha val="30000"/>
                  </a:schemeClr>
                </a:solidFill>
                <a:latin typeface="Arial" panose="020B0604020202020204" pitchFamily="34" charset="0"/>
                <a:cs typeface="Arial" panose="020B0604020202020204" pitchFamily="34" charset="0"/>
              </a:endParaRPr>
            </a:p>
          </p:txBody>
        </p:sp>
      </p:grpSp>
      <p:sp>
        <p:nvSpPr>
          <p:cNvPr id="15" name="箭头: 右 12">
            <a:extLst>
              <a:ext uri="{FF2B5EF4-FFF2-40B4-BE49-F238E27FC236}">
                <a16:creationId xmlns:a16="http://schemas.microsoft.com/office/drawing/2014/main" id="{B7016A2D-AD04-574B-B6B5-45895841A44C}"/>
              </a:ext>
            </a:extLst>
          </p:cNvPr>
          <p:cNvSpPr/>
          <p:nvPr/>
        </p:nvSpPr>
        <p:spPr>
          <a:xfrm>
            <a:off x="4388586" y="3654175"/>
            <a:ext cx="634910" cy="996218"/>
          </a:xfrm>
          <a:prstGeom prst="rightArrow">
            <a:avLst/>
          </a:prstGeom>
          <a:solidFill>
            <a:schemeClr val="bg1">
              <a:lumMod val="95000"/>
              <a:alpha val="30000"/>
            </a:schemeClr>
          </a:solidFill>
          <a:ln w="19050">
            <a:solidFill>
              <a:schemeClr val="dk1">
                <a:alpha val="3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箭头: 右 12">
            <a:extLst>
              <a:ext uri="{FF2B5EF4-FFF2-40B4-BE49-F238E27FC236}">
                <a16:creationId xmlns:a16="http://schemas.microsoft.com/office/drawing/2014/main" id="{1DA8273B-28EA-F94B-AE1E-5A7253562615}"/>
              </a:ext>
            </a:extLst>
          </p:cNvPr>
          <p:cNvSpPr/>
          <p:nvPr/>
        </p:nvSpPr>
        <p:spPr>
          <a:xfrm>
            <a:off x="7584801" y="3712612"/>
            <a:ext cx="634910" cy="996218"/>
          </a:xfrm>
          <a:prstGeom prst="rightArrow">
            <a:avLst/>
          </a:prstGeom>
          <a:solidFill>
            <a:schemeClr val="bg1">
              <a:lumMod val="95000"/>
              <a:alpha val="30000"/>
            </a:schemeClr>
          </a:solidFill>
          <a:ln w="19050">
            <a:solidFill>
              <a:schemeClr val="dk1">
                <a:alpha val="3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nvGrpSpPr>
          <p:cNvPr id="17" name="组合 24">
            <a:extLst>
              <a:ext uri="{FF2B5EF4-FFF2-40B4-BE49-F238E27FC236}">
                <a16:creationId xmlns:a16="http://schemas.microsoft.com/office/drawing/2014/main" id="{192B4261-A9E2-DE41-9E6D-2102A3374DBC}"/>
              </a:ext>
            </a:extLst>
          </p:cNvPr>
          <p:cNvGrpSpPr/>
          <p:nvPr/>
        </p:nvGrpSpPr>
        <p:grpSpPr>
          <a:xfrm>
            <a:off x="1407862" y="2708953"/>
            <a:ext cx="8700176" cy="1868410"/>
            <a:chOff x="1304899" y="2062927"/>
            <a:chExt cx="8700176" cy="1868410"/>
          </a:xfrm>
        </p:grpSpPr>
        <p:sp>
          <p:nvSpPr>
            <p:cNvPr id="18" name="矩形 14">
              <a:extLst>
                <a:ext uri="{FF2B5EF4-FFF2-40B4-BE49-F238E27FC236}">
                  <a16:creationId xmlns:a16="http://schemas.microsoft.com/office/drawing/2014/main" id="{E5F46618-D25C-BE48-87AF-290267C30C6D}"/>
                </a:ext>
              </a:extLst>
            </p:cNvPr>
            <p:cNvSpPr/>
            <p:nvPr/>
          </p:nvSpPr>
          <p:spPr>
            <a:xfrm>
              <a:off x="1304899" y="2062927"/>
              <a:ext cx="1786600" cy="1868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连接符 18">
              <a:extLst>
                <a:ext uri="{FF2B5EF4-FFF2-40B4-BE49-F238E27FC236}">
                  <a16:creationId xmlns:a16="http://schemas.microsoft.com/office/drawing/2014/main" id="{D86A2D8E-8B4C-9C40-867B-C0C6161B2E96}"/>
                </a:ext>
              </a:extLst>
            </p:cNvPr>
            <p:cNvCxnSpPr>
              <a:cxnSpLocks/>
              <a:stCxn id="10" idx="8"/>
            </p:cNvCxnSpPr>
            <p:nvPr/>
          </p:nvCxnSpPr>
          <p:spPr>
            <a:xfrm flipH="1" flipV="1">
              <a:off x="3091500" y="2062930"/>
              <a:ext cx="6913574" cy="150976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21">
              <a:extLst>
                <a:ext uri="{FF2B5EF4-FFF2-40B4-BE49-F238E27FC236}">
                  <a16:creationId xmlns:a16="http://schemas.microsoft.com/office/drawing/2014/main" id="{E0EDE2BA-C410-5245-9895-AE5E44B5B697}"/>
                </a:ext>
              </a:extLst>
            </p:cNvPr>
            <p:cNvCxnSpPr>
              <a:cxnSpLocks/>
            </p:cNvCxnSpPr>
            <p:nvPr/>
          </p:nvCxnSpPr>
          <p:spPr>
            <a:xfrm flipH="1">
              <a:off x="3091499" y="3860984"/>
              <a:ext cx="6913576" cy="7035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组合 24">
            <a:extLst>
              <a:ext uri="{FF2B5EF4-FFF2-40B4-BE49-F238E27FC236}">
                <a16:creationId xmlns:a16="http://schemas.microsoft.com/office/drawing/2014/main" id="{CC5F161A-D899-164D-8E95-A8877DE3523B}"/>
              </a:ext>
            </a:extLst>
          </p:cNvPr>
          <p:cNvGrpSpPr/>
          <p:nvPr/>
        </p:nvGrpSpPr>
        <p:grpSpPr>
          <a:xfrm>
            <a:off x="1926371" y="3522779"/>
            <a:ext cx="8700176" cy="1868410"/>
            <a:chOff x="1304899" y="2062927"/>
            <a:chExt cx="8700176" cy="1868410"/>
          </a:xfrm>
        </p:grpSpPr>
        <p:sp>
          <p:nvSpPr>
            <p:cNvPr id="30" name="矩形 14">
              <a:extLst>
                <a:ext uri="{FF2B5EF4-FFF2-40B4-BE49-F238E27FC236}">
                  <a16:creationId xmlns:a16="http://schemas.microsoft.com/office/drawing/2014/main" id="{FF62C8F8-0BC5-F74F-B66E-18EAE3668DFA}"/>
                </a:ext>
              </a:extLst>
            </p:cNvPr>
            <p:cNvSpPr/>
            <p:nvPr/>
          </p:nvSpPr>
          <p:spPr>
            <a:xfrm>
              <a:off x="1304899" y="2062927"/>
              <a:ext cx="1786600" cy="1868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18">
              <a:extLst>
                <a:ext uri="{FF2B5EF4-FFF2-40B4-BE49-F238E27FC236}">
                  <a16:creationId xmlns:a16="http://schemas.microsoft.com/office/drawing/2014/main" id="{4CA2D8D6-B9A1-2C4E-9353-AA1388CDC758}"/>
                </a:ext>
              </a:extLst>
            </p:cNvPr>
            <p:cNvCxnSpPr>
              <a:cxnSpLocks/>
            </p:cNvCxnSpPr>
            <p:nvPr/>
          </p:nvCxnSpPr>
          <p:spPr>
            <a:xfrm flipH="1" flipV="1">
              <a:off x="3091500" y="2062930"/>
              <a:ext cx="6913575" cy="1366379"/>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21">
              <a:extLst>
                <a:ext uri="{FF2B5EF4-FFF2-40B4-BE49-F238E27FC236}">
                  <a16:creationId xmlns:a16="http://schemas.microsoft.com/office/drawing/2014/main" id="{B82B56F7-B021-CF4F-9C43-9D23A50CC8C2}"/>
                </a:ext>
              </a:extLst>
            </p:cNvPr>
            <p:cNvCxnSpPr>
              <a:cxnSpLocks/>
              <a:stCxn id="9" idx="3"/>
            </p:cNvCxnSpPr>
            <p:nvPr/>
          </p:nvCxnSpPr>
          <p:spPr>
            <a:xfrm flipH="1">
              <a:off x="3091499" y="3753152"/>
              <a:ext cx="6883976" cy="17818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5" name="矩形 33">
            <a:extLst>
              <a:ext uri="{FF2B5EF4-FFF2-40B4-BE49-F238E27FC236}">
                <a16:creationId xmlns:a16="http://schemas.microsoft.com/office/drawing/2014/main" id="{7B67EFB9-808E-4247-97E5-35D236D82EF5}"/>
              </a:ext>
            </a:extLst>
          </p:cNvPr>
          <p:cNvSpPr/>
          <p:nvPr/>
        </p:nvSpPr>
        <p:spPr>
          <a:xfrm>
            <a:off x="10568363" y="4889161"/>
            <a:ext cx="251400" cy="315402"/>
          </a:xfrm>
          <a:prstGeom prst="rect">
            <a:avLst/>
          </a:prstGeom>
          <a:solidFill>
            <a:schemeClr val="bg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Slide Number Placeholder 1">
            <a:extLst>
              <a:ext uri="{FF2B5EF4-FFF2-40B4-BE49-F238E27FC236}">
                <a16:creationId xmlns:a16="http://schemas.microsoft.com/office/drawing/2014/main" id="{98BF2863-7181-0E4C-BDCF-D0CD07C15F2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50</a:t>
            </a:fld>
            <a:endParaRPr lang="en-US"/>
          </a:p>
        </p:txBody>
      </p:sp>
    </p:spTree>
    <p:extLst>
      <p:ext uri="{BB962C8B-B14F-4D97-AF65-F5344CB8AC3E}">
        <p14:creationId xmlns:p14="http://schemas.microsoft.com/office/powerpoint/2010/main" val="1586789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CC687-CF05-4D47-A36D-B8079BE7A3E2}"/>
              </a:ext>
            </a:extLst>
          </p:cNvPr>
          <p:cNvSpPr>
            <a:spLocks noGrp="1"/>
          </p:cNvSpPr>
          <p:nvPr>
            <p:ph type="title"/>
          </p:nvPr>
        </p:nvSpPr>
        <p:spPr/>
        <p:txBody>
          <a:bodyPr/>
          <a:lstStyle/>
          <a:p>
            <a:r>
              <a:rPr lang="zh-CN" altLang="en-US" dirty="0"/>
              <a:t>空间注意力</a:t>
            </a:r>
            <a:endParaRPr lang="en-US" dirty="0"/>
          </a:p>
        </p:txBody>
      </p:sp>
      <p:pic>
        <p:nvPicPr>
          <p:cNvPr id="2" name="Picture 1">
            <a:extLst>
              <a:ext uri="{FF2B5EF4-FFF2-40B4-BE49-F238E27FC236}">
                <a16:creationId xmlns:a16="http://schemas.microsoft.com/office/drawing/2014/main" id="{F22790B3-65DD-9445-9F87-F3ABA1E112E4}"/>
              </a:ext>
            </a:extLst>
          </p:cNvPr>
          <p:cNvPicPr>
            <a:picLocks noChangeAspect="1"/>
          </p:cNvPicPr>
          <p:nvPr/>
        </p:nvPicPr>
        <p:blipFill>
          <a:blip r:embed="rId2"/>
          <a:stretch>
            <a:fillRect/>
          </a:stretch>
        </p:blipFill>
        <p:spPr>
          <a:xfrm>
            <a:off x="6199571" y="526712"/>
            <a:ext cx="5718123" cy="1828958"/>
          </a:xfrm>
          <a:prstGeom prst="rect">
            <a:avLst/>
          </a:prstGeom>
        </p:spPr>
      </p:pic>
      <p:grpSp>
        <p:nvGrpSpPr>
          <p:cNvPr id="28" name="组合 1">
            <a:extLst>
              <a:ext uri="{FF2B5EF4-FFF2-40B4-BE49-F238E27FC236}">
                <a16:creationId xmlns:a16="http://schemas.microsoft.com/office/drawing/2014/main" id="{E9D77B9A-92E0-1646-B7F7-8CF4ACEEFF6E}"/>
              </a:ext>
            </a:extLst>
          </p:cNvPr>
          <p:cNvGrpSpPr/>
          <p:nvPr/>
        </p:nvGrpSpPr>
        <p:grpSpPr>
          <a:xfrm>
            <a:off x="838200" y="2901570"/>
            <a:ext cx="2969579" cy="3216493"/>
            <a:chOff x="4324520" y="1659650"/>
            <a:chExt cx="2969579" cy="3216493"/>
          </a:xfrm>
        </p:grpSpPr>
        <p:sp>
          <p:nvSpPr>
            <p:cNvPr id="29" name="立方体 168">
              <a:extLst>
                <a:ext uri="{FF2B5EF4-FFF2-40B4-BE49-F238E27FC236}">
                  <a16:creationId xmlns:a16="http://schemas.microsoft.com/office/drawing/2014/main" id="{2F91D4C7-B209-3D41-9084-71FDE749C306}"/>
                </a:ext>
              </a:extLst>
            </p:cNvPr>
            <p:cNvSpPr/>
            <p:nvPr/>
          </p:nvSpPr>
          <p:spPr>
            <a:xfrm flipH="1">
              <a:off x="5438955"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0" name="立方体 168">
              <a:extLst>
                <a:ext uri="{FF2B5EF4-FFF2-40B4-BE49-F238E27FC236}">
                  <a16:creationId xmlns:a16="http://schemas.microsoft.com/office/drawing/2014/main" id="{10C3243A-37AC-994D-8D27-320EE35791E6}"/>
                </a:ext>
              </a:extLst>
            </p:cNvPr>
            <p:cNvSpPr/>
            <p:nvPr/>
          </p:nvSpPr>
          <p:spPr>
            <a:xfrm flipH="1">
              <a:off x="5063391"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1" name="立方体 168">
              <a:extLst>
                <a:ext uri="{FF2B5EF4-FFF2-40B4-BE49-F238E27FC236}">
                  <a16:creationId xmlns:a16="http://schemas.microsoft.com/office/drawing/2014/main" id="{2C44FED6-CE58-1241-A7A2-31FAB6FFB0AE}"/>
                </a:ext>
              </a:extLst>
            </p:cNvPr>
            <p:cNvSpPr/>
            <p:nvPr/>
          </p:nvSpPr>
          <p:spPr>
            <a:xfrm flipH="1">
              <a:off x="4705097"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2" name="立方体 168">
              <a:extLst>
                <a:ext uri="{FF2B5EF4-FFF2-40B4-BE49-F238E27FC236}">
                  <a16:creationId xmlns:a16="http://schemas.microsoft.com/office/drawing/2014/main" id="{FED9958D-06B0-5243-9422-35B056D7F557}"/>
                </a:ext>
              </a:extLst>
            </p:cNvPr>
            <p:cNvSpPr/>
            <p:nvPr/>
          </p:nvSpPr>
          <p:spPr>
            <a:xfrm flipH="1">
              <a:off x="4324520" y="295539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3" name="立方体 168">
              <a:extLst>
                <a:ext uri="{FF2B5EF4-FFF2-40B4-BE49-F238E27FC236}">
                  <a16:creationId xmlns:a16="http://schemas.microsoft.com/office/drawing/2014/main" id="{A3FC24AE-701C-C740-BF46-D9619924A06A}"/>
                </a:ext>
              </a:extLst>
            </p:cNvPr>
            <p:cNvSpPr/>
            <p:nvPr/>
          </p:nvSpPr>
          <p:spPr>
            <a:xfrm flipH="1">
              <a:off x="5438955" y="2540681"/>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4" name="立方体 168">
              <a:extLst>
                <a:ext uri="{FF2B5EF4-FFF2-40B4-BE49-F238E27FC236}">
                  <a16:creationId xmlns:a16="http://schemas.microsoft.com/office/drawing/2014/main" id="{36112CAC-7817-D845-B0FD-FD8C45F48D9D}"/>
                </a:ext>
              </a:extLst>
            </p:cNvPr>
            <p:cNvSpPr/>
            <p:nvPr/>
          </p:nvSpPr>
          <p:spPr>
            <a:xfrm flipH="1">
              <a:off x="5063391" y="2540681"/>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5" name="立方体 168">
              <a:extLst>
                <a:ext uri="{FF2B5EF4-FFF2-40B4-BE49-F238E27FC236}">
                  <a16:creationId xmlns:a16="http://schemas.microsoft.com/office/drawing/2014/main" id="{EE32CCA5-B0D6-A245-9B10-AC7D39FADFAA}"/>
                </a:ext>
              </a:extLst>
            </p:cNvPr>
            <p:cNvSpPr/>
            <p:nvPr/>
          </p:nvSpPr>
          <p:spPr>
            <a:xfrm flipH="1">
              <a:off x="4714961" y="2551784"/>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6" name="立方体 168">
              <a:extLst>
                <a:ext uri="{FF2B5EF4-FFF2-40B4-BE49-F238E27FC236}">
                  <a16:creationId xmlns:a16="http://schemas.microsoft.com/office/drawing/2014/main" id="{E1F548AC-1365-3A4F-8ECC-C9D5BA48E59D}"/>
                </a:ext>
              </a:extLst>
            </p:cNvPr>
            <p:cNvSpPr/>
            <p:nvPr/>
          </p:nvSpPr>
          <p:spPr>
            <a:xfrm flipH="1">
              <a:off x="4339397" y="2551784"/>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7" name="立方体 168">
              <a:extLst>
                <a:ext uri="{FF2B5EF4-FFF2-40B4-BE49-F238E27FC236}">
                  <a16:creationId xmlns:a16="http://schemas.microsoft.com/office/drawing/2014/main" id="{5916031E-F3F5-D94E-81EF-12BABEEC85B7}"/>
                </a:ext>
              </a:extLst>
            </p:cNvPr>
            <p:cNvSpPr/>
            <p:nvPr/>
          </p:nvSpPr>
          <p:spPr>
            <a:xfrm flipH="1">
              <a:off x="5445163" y="2103329"/>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8" name="立方体 168">
              <a:extLst>
                <a:ext uri="{FF2B5EF4-FFF2-40B4-BE49-F238E27FC236}">
                  <a16:creationId xmlns:a16="http://schemas.microsoft.com/office/drawing/2014/main" id="{18DCA8F3-6996-8446-A2D9-42F626460C40}"/>
                </a:ext>
              </a:extLst>
            </p:cNvPr>
            <p:cNvSpPr/>
            <p:nvPr/>
          </p:nvSpPr>
          <p:spPr>
            <a:xfrm flipH="1">
              <a:off x="5057183" y="2103329"/>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39" name="立方体 168">
              <a:extLst>
                <a:ext uri="{FF2B5EF4-FFF2-40B4-BE49-F238E27FC236}">
                  <a16:creationId xmlns:a16="http://schemas.microsoft.com/office/drawing/2014/main" id="{549EC69D-E7AE-0549-BF6D-6F3DE6F20F1E}"/>
                </a:ext>
              </a:extLst>
            </p:cNvPr>
            <p:cNvSpPr/>
            <p:nvPr/>
          </p:nvSpPr>
          <p:spPr>
            <a:xfrm flipH="1">
              <a:off x="4681619" y="2103329"/>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0" name="立方体 168">
              <a:extLst>
                <a:ext uri="{FF2B5EF4-FFF2-40B4-BE49-F238E27FC236}">
                  <a16:creationId xmlns:a16="http://schemas.microsoft.com/office/drawing/2014/main" id="{C94FF2B2-9A4E-7B4E-8028-F0B0510E93A3}"/>
                </a:ext>
              </a:extLst>
            </p:cNvPr>
            <p:cNvSpPr/>
            <p:nvPr/>
          </p:nvSpPr>
          <p:spPr>
            <a:xfrm flipH="1">
              <a:off x="4331361" y="2092226"/>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1" name="立方体 168">
              <a:extLst>
                <a:ext uri="{FF2B5EF4-FFF2-40B4-BE49-F238E27FC236}">
                  <a16:creationId xmlns:a16="http://schemas.microsoft.com/office/drawing/2014/main" id="{FAA09266-99A9-CE40-BA70-C8BA70997DE3}"/>
                </a:ext>
              </a:extLst>
            </p:cNvPr>
            <p:cNvSpPr/>
            <p:nvPr/>
          </p:nvSpPr>
          <p:spPr>
            <a:xfrm flipH="1">
              <a:off x="5448267" y="1682920"/>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2" name="立方体 168">
              <a:extLst>
                <a:ext uri="{FF2B5EF4-FFF2-40B4-BE49-F238E27FC236}">
                  <a16:creationId xmlns:a16="http://schemas.microsoft.com/office/drawing/2014/main" id="{A54802C4-6E2C-5144-91BB-C867BFC54066}"/>
                </a:ext>
              </a:extLst>
            </p:cNvPr>
            <p:cNvSpPr/>
            <p:nvPr/>
          </p:nvSpPr>
          <p:spPr>
            <a:xfrm flipH="1">
              <a:off x="5084436" y="1677512"/>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3" name="立方体 168">
              <a:extLst>
                <a:ext uri="{FF2B5EF4-FFF2-40B4-BE49-F238E27FC236}">
                  <a16:creationId xmlns:a16="http://schemas.microsoft.com/office/drawing/2014/main" id="{44019185-A98B-8847-94A1-DC28393CC7BA}"/>
                </a:ext>
              </a:extLst>
            </p:cNvPr>
            <p:cNvSpPr/>
            <p:nvPr/>
          </p:nvSpPr>
          <p:spPr>
            <a:xfrm flipH="1">
              <a:off x="4723866" y="1688615"/>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sp>
          <p:nvSpPr>
            <p:cNvPr id="44" name="立方体 168">
              <a:extLst>
                <a:ext uri="{FF2B5EF4-FFF2-40B4-BE49-F238E27FC236}">
                  <a16:creationId xmlns:a16="http://schemas.microsoft.com/office/drawing/2014/main" id="{1EC96332-FADF-F54A-9C5A-317385A3F61F}"/>
                </a:ext>
              </a:extLst>
            </p:cNvPr>
            <p:cNvSpPr/>
            <p:nvPr/>
          </p:nvSpPr>
          <p:spPr>
            <a:xfrm flipH="1">
              <a:off x="4370909" y="1659650"/>
              <a:ext cx="1845832" cy="1920748"/>
            </a:xfrm>
            <a:custGeom>
              <a:avLst/>
              <a:gdLst>
                <a:gd name="connsiteX0" fmla="*/ 0 w 1832284"/>
                <a:gd name="connsiteY0" fmla="*/ 1590716 h 1905738"/>
                <a:gd name="connsiteX1" fmla="*/ 241568 w 1832284"/>
                <a:gd name="connsiteY1" fmla="*/ 1590716 h 1905738"/>
                <a:gd name="connsiteX2" fmla="*/ 241568 w 1832284"/>
                <a:gd name="connsiteY2" fmla="*/ 1905738 h 1905738"/>
                <a:gd name="connsiteX3" fmla="*/ 0 w 1832284"/>
                <a:gd name="connsiteY3" fmla="*/ 1905738 h 1905738"/>
                <a:gd name="connsiteX4" fmla="*/ 0 w 1832284"/>
                <a:gd name="connsiteY4" fmla="*/ 1590716 h 1905738"/>
                <a:gd name="connsiteX0" fmla="*/ 241568 w 1832284"/>
                <a:gd name="connsiteY0" fmla="*/ 1590716 h 1905738"/>
                <a:gd name="connsiteX1" fmla="*/ 1832284 w 1832284"/>
                <a:gd name="connsiteY1" fmla="*/ 0 h 1905738"/>
                <a:gd name="connsiteX2" fmla="*/ 1832284 w 1832284"/>
                <a:gd name="connsiteY2" fmla="*/ 315022 h 1905738"/>
                <a:gd name="connsiteX3" fmla="*/ 241568 w 1832284"/>
                <a:gd name="connsiteY3" fmla="*/ 1905738 h 1905738"/>
                <a:gd name="connsiteX4" fmla="*/ 241568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241568 w 1832284"/>
                <a:gd name="connsiteY3" fmla="*/ 1590716 h 1905738"/>
                <a:gd name="connsiteX4" fmla="*/ 0 w 1832284"/>
                <a:gd name="connsiteY4" fmla="*/ 1590716 h 1905738"/>
                <a:gd name="connsiteX0" fmla="*/ 0 w 1832284"/>
                <a:gd name="connsiteY0" fmla="*/ 1590716 h 1905738"/>
                <a:gd name="connsiteX1" fmla="*/ 1590716 w 1832284"/>
                <a:gd name="connsiteY1" fmla="*/ 0 h 1905738"/>
                <a:gd name="connsiteX2" fmla="*/ 1832284 w 1832284"/>
                <a:gd name="connsiteY2" fmla="*/ 0 h 1905738"/>
                <a:gd name="connsiteX3" fmla="*/ 1832284 w 1832284"/>
                <a:gd name="connsiteY3" fmla="*/ 315022 h 1905738"/>
                <a:gd name="connsiteX4" fmla="*/ 241568 w 1832284"/>
                <a:gd name="connsiteY4" fmla="*/ 1905738 h 1905738"/>
                <a:gd name="connsiteX5" fmla="*/ 0 w 1832284"/>
                <a:gd name="connsiteY5" fmla="*/ 1905738 h 1905738"/>
                <a:gd name="connsiteX6" fmla="*/ 0 w 1832284"/>
                <a:gd name="connsiteY6" fmla="*/ 1590716 h 1905738"/>
                <a:gd name="connsiteX7" fmla="*/ 0 w 1832284"/>
                <a:gd name="connsiteY7" fmla="*/ 1590716 h 1905738"/>
                <a:gd name="connsiteX8" fmla="*/ 241568 w 1832284"/>
                <a:gd name="connsiteY8" fmla="*/ 1590716 h 1905738"/>
                <a:gd name="connsiteX9" fmla="*/ 1832284 w 1832284"/>
                <a:gd name="connsiteY9" fmla="*/ 0 h 1905738"/>
                <a:gd name="connsiteX10" fmla="*/ 241568 w 1832284"/>
                <a:gd name="connsiteY10" fmla="*/ 1590716 h 1905738"/>
                <a:gd name="connsiteX11" fmla="*/ 241568 w 1832284"/>
                <a:gd name="connsiteY11" fmla="*/ 1905738 h 19057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 name="connsiteX0" fmla="*/ 0 w 1832284"/>
                <a:gd name="connsiteY0" fmla="*/ 1603416 h 1918438"/>
                <a:gd name="connsiteX1" fmla="*/ 241568 w 1832284"/>
                <a:gd name="connsiteY1" fmla="*/ 1603416 h 1918438"/>
                <a:gd name="connsiteX2" fmla="*/ 241568 w 1832284"/>
                <a:gd name="connsiteY2" fmla="*/ 1918438 h 1918438"/>
                <a:gd name="connsiteX3" fmla="*/ 0 w 1832284"/>
                <a:gd name="connsiteY3" fmla="*/ 1918438 h 1918438"/>
                <a:gd name="connsiteX4" fmla="*/ 0 w 1832284"/>
                <a:gd name="connsiteY4" fmla="*/ 1603416 h 1918438"/>
                <a:gd name="connsiteX0" fmla="*/ 241568 w 1832284"/>
                <a:gd name="connsiteY0" fmla="*/ 1603416 h 1918438"/>
                <a:gd name="connsiteX1" fmla="*/ 1832284 w 1832284"/>
                <a:gd name="connsiteY1" fmla="*/ 12700 h 1918438"/>
                <a:gd name="connsiteX2" fmla="*/ 1832284 w 1832284"/>
                <a:gd name="connsiteY2" fmla="*/ 327722 h 1918438"/>
                <a:gd name="connsiteX3" fmla="*/ 241568 w 1832284"/>
                <a:gd name="connsiteY3" fmla="*/ 1918438 h 1918438"/>
                <a:gd name="connsiteX4" fmla="*/ 241568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241568 w 1832284"/>
                <a:gd name="connsiteY3" fmla="*/ 1603416 h 1918438"/>
                <a:gd name="connsiteX4" fmla="*/ 0 w 1832284"/>
                <a:gd name="connsiteY4" fmla="*/ 1603416 h 1918438"/>
                <a:gd name="connsiteX0" fmla="*/ 0 w 1832284"/>
                <a:gd name="connsiteY0" fmla="*/ 1603416 h 1918438"/>
                <a:gd name="connsiteX1" fmla="*/ 1590716 w 1832284"/>
                <a:gd name="connsiteY1" fmla="*/ 12700 h 1918438"/>
                <a:gd name="connsiteX2" fmla="*/ 1832284 w 1832284"/>
                <a:gd name="connsiteY2" fmla="*/ 12700 h 1918438"/>
                <a:gd name="connsiteX3" fmla="*/ 1832284 w 1832284"/>
                <a:gd name="connsiteY3" fmla="*/ 327722 h 1918438"/>
                <a:gd name="connsiteX4" fmla="*/ 241568 w 1832284"/>
                <a:gd name="connsiteY4" fmla="*/ 1918438 h 1918438"/>
                <a:gd name="connsiteX5" fmla="*/ 0 w 1832284"/>
                <a:gd name="connsiteY5" fmla="*/ 1918438 h 1918438"/>
                <a:gd name="connsiteX6" fmla="*/ 0 w 1832284"/>
                <a:gd name="connsiteY6" fmla="*/ 1603416 h 1918438"/>
                <a:gd name="connsiteX7" fmla="*/ 0 w 1832284"/>
                <a:gd name="connsiteY7" fmla="*/ 1603416 h 1918438"/>
                <a:gd name="connsiteX8" fmla="*/ 241568 w 1832284"/>
                <a:gd name="connsiteY8" fmla="*/ 1603416 h 1918438"/>
                <a:gd name="connsiteX9" fmla="*/ 1825934 w 1832284"/>
                <a:gd name="connsiteY9" fmla="*/ 0 h 1918438"/>
                <a:gd name="connsiteX10" fmla="*/ 241568 w 1832284"/>
                <a:gd name="connsiteY10" fmla="*/ 1603416 h 1918438"/>
                <a:gd name="connsiteX11" fmla="*/ 241568 w 1832284"/>
                <a:gd name="connsiteY11" fmla="*/ 1918438 h 19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284" h="1918438" stroke="0" extrusionOk="0">
                  <a:moveTo>
                    <a:pt x="0" y="1603416"/>
                  </a:moveTo>
                  <a:lnTo>
                    <a:pt x="241568" y="1603416"/>
                  </a:lnTo>
                  <a:lnTo>
                    <a:pt x="241568" y="1918438"/>
                  </a:lnTo>
                  <a:lnTo>
                    <a:pt x="0" y="1918438"/>
                  </a:lnTo>
                  <a:lnTo>
                    <a:pt x="0" y="1603416"/>
                  </a:lnTo>
                  <a:close/>
                </a:path>
                <a:path w="1832284" h="1918438" fill="darkenLess" stroke="0" extrusionOk="0">
                  <a:moveTo>
                    <a:pt x="241568" y="1603416"/>
                  </a:moveTo>
                  <a:lnTo>
                    <a:pt x="1832284" y="12700"/>
                  </a:lnTo>
                  <a:lnTo>
                    <a:pt x="1832284" y="327722"/>
                  </a:lnTo>
                  <a:lnTo>
                    <a:pt x="241568" y="1918438"/>
                  </a:lnTo>
                  <a:lnTo>
                    <a:pt x="241568" y="1603416"/>
                  </a:lnTo>
                  <a:close/>
                </a:path>
                <a:path w="1832284" h="1918438" fill="lightenLess" stroke="0" extrusionOk="0">
                  <a:moveTo>
                    <a:pt x="0" y="1603416"/>
                  </a:moveTo>
                  <a:lnTo>
                    <a:pt x="1590716" y="12700"/>
                  </a:lnTo>
                  <a:lnTo>
                    <a:pt x="1832284" y="12700"/>
                  </a:lnTo>
                  <a:lnTo>
                    <a:pt x="241568" y="1603416"/>
                  </a:lnTo>
                  <a:lnTo>
                    <a:pt x="0" y="1603416"/>
                  </a:lnTo>
                  <a:close/>
                </a:path>
                <a:path w="1832284" h="1918438" fill="none" extrusionOk="0">
                  <a:moveTo>
                    <a:pt x="0" y="1603416"/>
                  </a:moveTo>
                  <a:lnTo>
                    <a:pt x="1590716" y="12700"/>
                  </a:lnTo>
                  <a:lnTo>
                    <a:pt x="1832284" y="12700"/>
                  </a:lnTo>
                  <a:lnTo>
                    <a:pt x="1832284" y="327722"/>
                  </a:lnTo>
                  <a:lnTo>
                    <a:pt x="241568" y="1918438"/>
                  </a:lnTo>
                  <a:lnTo>
                    <a:pt x="0" y="1918438"/>
                  </a:lnTo>
                  <a:lnTo>
                    <a:pt x="0" y="1603416"/>
                  </a:lnTo>
                  <a:close/>
                  <a:moveTo>
                    <a:pt x="0" y="1603416"/>
                  </a:moveTo>
                  <a:lnTo>
                    <a:pt x="241568" y="1603416"/>
                  </a:lnTo>
                  <a:cubicBezTo>
                    <a:pt x="771807" y="1073177"/>
                    <a:pt x="952795" y="873139"/>
                    <a:pt x="1825934" y="0"/>
                  </a:cubicBezTo>
                  <a:moveTo>
                    <a:pt x="241568" y="1603416"/>
                  </a:moveTo>
                  <a:lnTo>
                    <a:pt x="241568" y="1918438"/>
                  </a:lnTo>
                </a:path>
              </a:pathLst>
            </a:cu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913"/>
            </a:p>
          </p:txBody>
        </p:sp>
      </p:grpSp>
      <p:cxnSp>
        <p:nvCxnSpPr>
          <p:cNvPr id="46" name="直接箭头连接符 31">
            <a:extLst>
              <a:ext uri="{FF2B5EF4-FFF2-40B4-BE49-F238E27FC236}">
                <a16:creationId xmlns:a16="http://schemas.microsoft.com/office/drawing/2014/main" id="{BD40A7B6-8900-504B-9F0E-D9F3AEEC7BF2}"/>
              </a:ext>
            </a:extLst>
          </p:cNvPr>
          <p:cNvCxnSpPr/>
          <p:nvPr/>
        </p:nvCxnSpPr>
        <p:spPr>
          <a:xfrm flipV="1">
            <a:off x="2615237" y="3305181"/>
            <a:ext cx="2057704" cy="13742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33">
            <a:extLst>
              <a:ext uri="{FF2B5EF4-FFF2-40B4-BE49-F238E27FC236}">
                <a16:creationId xmlns:a16="http://schemas.microsoft.com/office/drawing/2014/main" id="{3724FDF4-31D3-1E43-9F6C-1AA16C6BFA2B}"/>
              </a:ext>
            </a:extLst>
          </p:cNvPr>
          <p:cNvCxnSpPr/>
          <p:nvPr/>
        </p:nvCxnSpPr>
        <p:spPr>
          <a:xfrm flipV="1">
            <a:off x="2970731" y="4285589"/>
            <a:ext cx="2224725" cy="8478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36">
                <a:extLst>
                  <a:ext uri="{FF2B5EF4-FFF2-40B4-BE49-F238E27FC236}">
                    <a16:creationId xmlns:a16="http://schemas.microsoft.com/office/drawing/2014/main" id="{ED128AF6-18B4-3D46-AB8B-75E1C07BA296}"/>
                  </a:ext>
                </a:extLst>
              </p:cNvPr>
              <p:cNvSpPr txBox="1"/>
              <p:nvPr/>
            </p:nvSpPr>
            <p:spPr>
              <a:xfrm>
                <a:off x="4699046" y="2835966"/>
                <a:ext cx="5980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𝛼</m:t>
                          </m:r>
                        </m:e>
                        <m:sub>
                          <m:r>
                            <a:rPr lang="en-US" altLang="zh-CN" sz="3200" b="0" i="1" smtClean="0">
                              <a:solidFill>
                                <a:srgbClr val="FF0000"/>
                              </a:solidFill>
                              <a:latin typeface="Cambria Math" panose="02040503050406030204" pitchFamily="18" charset="0"/>
                            </a:rPr>
                            <m:t>1</m:t>
                          </m:r>
                        </m:sub>
                      </m:sSub>
                    </m:oMath>
                  </m:oMathPara>
                </a14:m>
                <a:endParaRPr lang="en-US" altLang="zh-CN" sz="3200" b="0" dirty="0"/>
              </a:p>
            </p:txBody>
          </p:sp>
        </mc:Choice>
        <mc:Fallback xmlns="">
          <p:sp>
            <p:nvSpPr>
              <p:cNvPr id="48" name="文本框 36">
                <a:extLst>
                  <a:ext uri="{FF2B5EF4-FFF2-40B4-BE49-F238E27FC236}">
                    <a16:creationId xmlns:a16="http://schemas.microsoft.com/office/drawing/2014/main" id="{ED128AF6-18B4-3D46-AB8B-75E1C07BA296}"/>
                  </a:ext>
                </a:extLst>
              </p:cNvPr>
              <p:cNvSpPr txBox="1">
                <a:spLocks noRot="1" noChangeAspect="1" noMove="1" noResize="1" noEditPoints="1" noAdjustHandles="1" noChangeArrowheads="1" noChangeShapeType="1" noTextEdit="1"/>
              </p:cNvSpPr>
              <p:nvPr/>
            </p:nvSpPr>
            <p:spPr>
              <a:xfrm>
                <a:off x="4699046" y="2835966"/>
                <a:ext cx="598020" cy="584775"/>
              </a:xfrm>
              <a:prstGeom prst="rect">
                <a:avLst/>
              </a:prstGeom>
              <a:blipFill>
                <a:blip r:embed="rId3"/>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37">
                <a:extLst>
                  <a:ext uri="{FF2B5EF4-FFF2-40B4-BE49-F238E27FC236}">
                    <a16:creationId xmlns:a16="http://schemas.microsoft.com/office/drawing/2014/main" id="{1BA662B2-EB6B-154A-AA49-C6A81C6D9F60}"/>
                  </a:ext>
                </a:extLst>
              </p:cNvPr>
              <p:cNvSpPr txBox="1"/>
              <p:nvPr/>
            </p:nvSpPr>
            <p:spPr>
              <a:xfrm>
                <a:off x="5159391" y="3816374"/>
                <a:ext cx="5980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𝛼</m:t>
                          </m:r>
                        </m:e>
                        <m:sub>
                          <m:r>
                            <a:rPr lang="en-US" altLang="zh-CN" sz="3200" b="0" i="1" smtClean="0">
                              <a:solidFill>
                                <a:srgbClr val="FF0000"/>
                              </a:solidFill>
                              <a:latin typeface="Cambria Math" panose="02040503050406030204" pitchFamily="18" charset="0"/>
                            </a:rPr>
                            <m:t>𝑖</m:t>
                          </m:r>
                        </m:sub>
                      </m:sSub>
                    </m:oMath>
                  </m:oMathPara>
                </a14:m>
                <a:endParaRPr lang="en-US" altLang="zh-CN" sz="3200" b="0" dirty="0"/>
              </a:p>
            </p:txBody>
          </p:sp>
        </mc:Choice>
        <mc:Fallback xmlns="">
          <p:sp>
            <p:nvSpPr>
              <p:cNvPr id="49" name="文本框 37">
                <a:extLst>
                  <a:ext uri="{FF2B5EF4-FFF2-40B4-BE49-F238E27FC236}">
                    <a16:creationId xmlns:a16="http://schemas.microsoft.com/office/drawing/2014/main" id="{1BA662B2-EB6B-154A-AA49-C6A81C6D9F60}"/>
                  </a:ext>
                </a:extLst>
              </p:cNvPr>
              <p:cNvSpPr txBox="1">
                <a:spLocks noRot="1" noChangeAspect="1" noMove="1" noResize="1" noEditPoints="1" noAdjustHandles="1" noChangeArrowheads="1" noChangeShapeType="1" noTextEdit="1"/>
              </p:cNvSpPr>
              <p:nvPr/>
            </p:nvSpPr>
            <p:spPr>
              <a:xfrm>
                <a:off x="5159391" y="3816374"/>
                <a:ext cx="598020" cy="584775"/>
              </a:xfrm>
              <a:prstGeom prst="rect">
                <a:avLst/>
              </a:prstGeom>
              <a:blipFill>
                <a:blip r:embed="rId4"/>
                <a:stretch>
                  <a:fillRect b="-6383"/>
                </a:stretch>
              </a:blipFill>
            </p:spPr>
            <p:txBody>
              <a:bodyPr/>
              <a:lstStyle/>
              <a:p>
                <a:r>
                  <a:rPr lang="en-US">
                    <a:noFill/>
                  </a:rPr>
                  <a:t> </a:t>
                </a:r>
              </a:p>
            </p:txBody>
          </p:sp>
        </mc:Fallback>
      </mc:AlternateContent>
      <p:cxnSp>
        <p:nvCxnSpPr>
          <p:cNvPr id="52" name="直接箭头连接符 40">
            <a:extLst>
              <a:ext uri="{FF2B5EF4-FFF2-40B4-BE49-F238E27FC236}">
                <a16:creationId xmlns:a16="http://schemas.microsoft.com/office/drawing/2014/main" id="{D3AF2774-37A2-B546-BE15-10702B2B5F0D}"/>
              </a:ext>
            </a:extLst>
          </p:cNvPr>
          <p:cNvCxnSpPr/>
          <p:nvPr/>
        </p:nvCxnSpPr>
        <p:spPr>
          <a:xfrm flipV="1">
            <a:off x="2615237" y="3128354"/>
            <a:ext cx="915616" cy="15689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42">
                <a:extLst>
                  <a:ext uri="{FF2B5EF4-FFF2-40B4-BE49-F238E27FC236}">
                    <a16:creationId xmlns:a16="http://schemas.microsoft.com/office/drawing/2014/main" id="{0D110BD6-91E7-EA44-9A83-1BB727C3086F}"/>
                  </a:ext>
                </a:extLst>
              </p:cNvPr>
              <p:cNvSpPr txBox="1"/>
              <p:nvPr/>
            </p:nvSpPr>
            <p:spPr>
              <a:xfrm>
                <a:off x="3392194" y="2507201"/>
                <a:ext cx="5980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𝑣</m:t>
                          </m:r>
                        </m:e>
                        <m:sub>
                          <m:r>
                            <a:rPr lang="en-US" altLang="zh-CN" sz="3200" b="0" i="1" smtClean="0">
                              <a:solidFill>
                                <a:schemeClr val="tx1"/>
                              </a:solidFill>
                              <a:latin typeface="Cambria Math" panose="02040503050406030204" pitchFamily="18" charset="0"/>
                            </a:rPr>
                            <m:t>1</m:t>
                          </m:r>
                        </m:sub>
                      </m:sSub>
                    </m:oMath>
                  </m:oMathPara>
                </a14:m>
                <a:endParaRPr lang="en-US" altLang="zh-CN" sz="3200" b="0" dirty="0"/>
              </a:p>
            </p:txBody>
          </p:sp>
        </mc:Choice>
        <mc:Fallback xmlns="">
          <p:sp>
            <p:nvSpPr>
              <p:cNvPr id="53" name="文本框 42">
                <a:extLst>
                  <a:ext uri="{FF2B5EF4-FFF2-40B4-BE49-F238E27FC236}">
                    <a16:creationId xmlns:a16="http://schemas.microsoft.com/office/drawing/2014/main" id="{0D110BD6-91E7-EA44-9A83-1BB727C3086F}"/>
                  </a:ext>
                </a:extLst>
              </p:cNvPr>
              <p:cNvSpPr txBox="1">
                <a:spLocks noRot="1" noChangeAspect="1" noMove="1" noResize="1" noEditPoints="1" noAdjustHandles="1" noChangeArrowheads="1" noChangeShapeType="1" noTextEdit="1"/>
              </p:cNvSpPr>
              <p:nvPr/>
            </p:nvSpPr>
            <p:spPr>
              <a:xfrm>
                <a:off x="3392194" y="2507201"/>
                <a:ext cx="598020" cy="584775"/>
              </a:xfrm>
              <a:prstGeom prst="rect">
                <a:avLst/>
              </a:prstGeom>
              <a:blipFill>
                <a:blip r:embed="rId5"/>
                <a:stretch>
                  <a:fillRect b="-2128"/>
                </a:stretch>
              </a:blipFill>
            </p:spPr>
            <p:txBody>
              <a:bodyPr/>
              <a:lstStyle/>
              <a:p>
                <a:r>
                  <a:rPr lang="en-US">
                    <a:noFill/>
                  </a:rPr>
                  <a:t> </a:t>
                </a:r>
              </a:p>
            </p:txBody>
          </p:sp>
        </mc:Fallback>
      </mc:AlternateContent>
      <p:cxnSp>
        <p:nvCxnSpPr>
          <p:cNvPr id="54" name="直接箭头连接符 44">
            <a:extLst>
              <a:ext uri="{FF2B5EF4-FFF2-40B4-BE49-F238E27FC236}">
                <a16:creationId xmlns:a16="http://schemas.microsoft.com/office/drawing/2014/main" id="{FFBFA212-4A4B-3542-B111-6A65432DCAE2}"/>
              </a:ext>
            </a:extLst>
          </p:cNvPr>
          <p:cNvCxnSpPr/>
          <p:nvPr/>
        </p:nvCxnSpPr>
        <p:spPr>
          <a:xfrm>
            <a:off x="2960439" y="5153315"/>
            <a:ext cx="2446969" cy="4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47">
                <a:extLst>
                  <a:ext uri="{FF2B5EF4-FFF2-40B4-BE49-F238E27FC236}">
                    <a16:creationId xmlns:a16="http://schemas.microsoft.com/office/drawing/2014/main" id="{60B965E5-27FD-E84D-B259-3ECDAA936312}"/>
                  </a:ext>
                </a:extLst>
              </p:cNvPr>
              <p:cNvSpPr txBox="1"/>
              <p:nvPr/>
            </p:nvSpPr>
            <p:spPr>
              <a:xfrm>
                <a:off x="5336514" y="4838142"/>
                <a:ext cx="54665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𝑣</m:t>
                          </m:r>
                        </m:e>
                        <m:sub>
                          <m:r>
                            <a:rPr lang="en-US" altLang="zh-CN" sz="3200" b="0" i="1" smtClean="0">
                              <a:solidFill>
                                <a:schemeClr val="tx1"/>
                              </a:solidFill>
                              <a:latin typeface="Cambria Math" panose="02040503050406030204" pitchFamily="18" charset="0"/>
                            </a:rPr>
                            <m:t>𝑖</m:t>
                          </m:r>
                        </m:sub>
                      </m:sSub>
                    </m:oMath>
                  </m:oMathPara>
                </a14:m>
                <a:endParaRPr lang="en-US" altLang="zh-CN" sz="3200" b="0" dirty="0"/>
              </a:p>
            </p:txBody>
          </p:sp>
        </mc:Choice>
        <mc:Fallback xmlns="">
          <p:sp>
            <p:nvSpPr>
              <p:cNvPr id="55" name="文本框 47">
                <a:extLst>
                  <a:ext uri="{FF2B5EF4-FFF2-40B4-BE49-F238E27FC236}">
                    <a16:creationId xmlns:a16="http://schemas.microsoft.com/office/drawing/2014/main" id="{60B965E5-27FD-E84D-B259-3ECDAA936312}"/>
                  </a:ext>
                </a:extLst>
              </p:cNvPr>
              <p:cNvSpPr txBox="1">
                <a:spLocks noRot="1" noChangeAspect="1" noMove="1" noResize="1" noEditPoints="1" noAdjustHandles="1" noChangeArrowheads="1" noChangeShapeType="1" noTextEdit="1"/>
              </p:cNvSpPr>
              <p:nvPr/>
            </p:nvSpPr>
            <p:spPr>
              <a:xfrm>
                <a:off x="5336514" y="4838142"/>
                <a:ext cx="546659" cy="584775"/>
              </a:xfrm>
              <a:prstGeom prst="rect">
                <a:avLst/>
              </a:prstGeom>
              <a:blipFill>
                <a:blip r:embed="rId6"/>
                <a:stretch>
                  <a:fillRect b="-8511"/>
                </a:stretch>
              </a:blipFill>
            </p:spPr>
            <p:txBody>
              <a:bodyPr/>
              <a:lstStyle/>
              <a:p>
                <a:r>
                  <a:rPr lang="en-US">
                    <a:noFill/>
                  </a:rPr>
                  <a:t> </a:t>
                </a:r>
              </a:p>
            </p:txBody>
          </p:sp>
        </mc:Fallback>
      </mc:AlternateContent>
      <p:sp>
        <p:nvSpPr>
          <p:cNvPr id="56" name="矩形 34">
            <a:extLst>
              <a:ext uri="{FF2B5EF4-FFF2-40B4-BE49-F238E27FC236}">
                <a16:creationId xmlns:a16="http://schemas.microsoft.com/office/drawing/2014/main" id="{3D3E825D-2261-AD42-84D6-73DDB74F8931}"/>
              </a:ext>
            </a:extLst>
          </p:cNvPr>
          <p:cNvSpPr/>
          <p:nvPr/>
        </p:nvSpPr>
        <p:spPr>
          <a:xfrm>
            <a:off x="6863491" y="3186379"/>
            <a:ext cx="2107181" cy="461665"/>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Soft Attention:</a:t>
            </a:r>
            <a:endParaRPr lang="en-US" altLang="zh-CN" sz="2400" i="0" dirty="0">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7" name="文本框 35">
                <a:extLst>
                  <a:ext uri="{FF2B5EF4-FFF2-40B4-BE49-F238E27FC236}">
                    <a16:creationId xmlns:a16="http://schemas.microsoft.com/office/drawing/2014/main" id="{6792A29F-F1EB-6B49-AA66-F5D512F78F65}"/>
                  </a:ext>
                </a:extLst>
              </p:cNvPr>
              <p:cNvSpPr txBox="1"/>
              <p:nvPr/>
            </p:nvSpPr>
            <p:spPr>
              <a:xfrm>
                <a:off x="8896700" y="2901570"/>
                <a:ext cx="3237680" cy="13154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𝐿</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nary>
                    </m:oMath>
                  </m:oMathPara>
                </a14:m>
                <a:endParaRPr lang="en-US" altLang="zh-CN" sz="2400" b="0" dirty="0"/>
              </a:p>
              <a:p>
                <a:endParaRPr lang="zh-CN" altLang="en-US" dirty="0"/>
              </a:p>
            </p:txBody>
          </p:sp>
        </mc:Choice>
        <mc:Fallback xmlns="">
          <p:sp>
            <p:nvSpPr>
              <p:cNvPr id="57" name="文本框 35">
                <a:extLst>
                  <a:ext uri="{FF2B5EF4-FFF2-40B4-BE49-F238E27FC236}">
                    <a16:creationId xmlns:a16="http://schemas.microsoft.com/office/drawing/2014/main" id="{6792A29F-F1EB-6B49-AA66-F5D512F78F65}"/>
                  </a:ext>
                </a:extLst>
              </p:cNvPr>
              <p:cNvSpPr txBox="1">
                <a:spLocks noRot="1" noChangeAspect="1" noMove="1" noResize="1" noEditPoints="1" noAdjustHandles="1" noChangeArrowheads="1" noChangeShapeType="1" noTextEdit="1"/>
              </p:cNvSpPr>
              <p:nvPr/>
            </p:nvSpPr>
            <p:spPr>
              <a:xfrm>
                <a:off x="8896700" y="2901570"/>
                <a:ext cx="3237680" cy="1315488"/>
              </a:xfrm>
              <a:prstGeom prst="rect">
                <a:avLst/>
              </a:prstGeom>
              <a:blipFill>
                <a:blip r:embed="rId7"/>
                <a:stretch>
                  <a:fillRect t="-91346" b="-118269"/>
                </a:stretch>
              </a:blipFill>
            </p:spPr>
            <p:txBody>
              <a:bodyPr/>
              <a:lstStyle/>
              <a:p>
                <a:r>
                  <a:rPr lang="en-US">
                    <a:noFill/>
                  </a:rPr>
                  <a:t> </a:t>
                </a:r>
              </a:p>
            </p:txBody>
          </p:sp>
        </mc:Fallback>
      </mc:AlternateContent>
      <p:sp>
        <p:nvSpPr>
          <p:cNvPr id="58" name="矩形 41">
            <a:extLst>
              <a:ext uri="{FF2B5EF4-FFF2-40B4-BE49-F238E27FC236}">
                <a16:creationId xmlns:a16="http://schemas.microsoft.com/office/drawing/2014/main" id="{8B99A47C-8C1B-D846-9CA3-3778F9334FD3}"/>
              </a:ext>
            </a:extLst>
          </p:cNvPr>
          <p:cNvSpPr/>
          <p:nvPr/>
        </p:nvSpPr>
        <p:spPr>
          <a:xfrm>
            <a:off x="6863491" y="5126425"/>
            <a:ext cx="2318878" cy="461665"/>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Hard Attention:</a:t>
            </a:r>
            <a:endParaRPr lang="en-US" altLang="zh-CN" sz="2400" i="0" dirty="0">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9" name="文本框 42">
                <a:extLst>
                  <a:ext uri="{FF2B5EF4-FFF2-40B4-BE49-F238E27FC236}">
                    <a16:creationId xmlns:a16="http://schemas.microsoft.com/office/drawing/2014/main" id="{37E1EFB4-E9FE-6143-BFE3-498860669C9D}"/>
                  </a:ext>
                </a:extLst>
              </p:cNvPr>
              <p:cNvSpPr txBox="1"/>
              <p:nvPr/>
            </p:nvSpPr>
            <p:spPr>
              <a:xfrm>
                <a:off x="9312709" y="4607987"/>
                <a:ext cx="2746649" cy="1684820"/>
              </a:xfrm>
              <a:prstGeom prst="rect">
                <a:avLst/>
              </a:prstGeom>
              <a:noFill/>
            </p:spPr>
            <p:txBody>
              <a:bodyPr wrap="none" lIns="0" tIns="0" rIns="0" bIns="0" rtlCol="0">
                <a:spAutoFit/>
              </a:bodyPr>
              <a:lstStyle/>
              <a:p>
                <a:r>
                  <a:rPr lang="en-US" altLang="zh-CN" sz="2400" i="1" dirty="0">
                    <a:latin typeface="Cambria Math" panose="02040503050406030204" pitchFamily="18" charset="0"/>
                  </a:rPr>
                  <a:t>s </a:t>
                </a:r>
                <a:r>
                  <a:rPr lang="en-US" altLang="zh-CN" sz="2400" b="0" i="1" dirty="0">
                    <a:latin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rPr>
                      <m:t>𝑀𝑢𝑙𝑡𝑖𝑛𝑜𝑢𝑙𝑙𝑖</m:t>
                    </m:r>
                    <m:r>
                      <a:rPr lang="en-US" altLang="zh-CN" sz="2400" b="0" i="1" smtClean="0">
                        <a:latin typeface="Cambria Math" panose="02040503050406030204" pitchFamily="18" charset="0"/>
                      </a:rPr>
                      <m:t>(</m:t>
                    </m:r>
                    <m:r>
                      <m:rPr>
                        <m:sty m:val="p"/>
                      </m:rPr>
                      <a:rPr lang="en-US" altLang="zh-CN" sz="2400" b="0" i="1" smtClean="0">
                        <a:latin typeface="Cambria Math" panose="02040503050406030204" pitchFamily="18" charset="0"/>
                      </a:rPr>
                      <m:t>α</m:t>
                    </m:r>
                    <m:r>
                      <a:rPr lang="en-US" altLang="zh-CN" sz="2400" b="0" i="1" smtClean="0">
                        <a:latin typeface="Cambria Math" panose="02040503050406030204" pitchFamily="18" charset="0"/>
                      </a:rPr>
                      <m:t>)</m:t>
                    </m:r>
                  </m:oMath>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𝐿</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nary>
                    </m:oMath>
                  </m:oMathPara>
                </a14:m>
                <a:endParaRPr lang="en-US" altLang="zh-CN" sz="2400" b="0" dirty="0"/>
              </a:p>
              <a:p>
                <a:endParaRPr lang="zh-CN" altLang="en-US" dirty="0"/>
              </a:p>
            </p:txBody>
          </p:sp>
        </mc:Choice>
        <mc:Fallback xmlns="">
          <p:sp>
            <p:nvSpPr>
              <p:cNvPr id="59" name="文本框 42">
                <a:extLst>
                  <a:ext uri="{FF2B5EF4-FFF2-40B4-BE49-F238E27FC236}">
                    <a16:creationId xmlns:a16="http://schemas.microsoft.com/office/drawing/2014/main" id="{37E1EFB4-E9FE-6143-BFE3-498860669C9D}"/>
                  </a:ext>
                </a:extLst>
              </p:cNvPr>
              <p:cNvSpPr txBox="1">
                <a:spLocks noRot="1" noChangeAspect="1" noMove="1" noResize="1" noEditPoints="1" noAdjustHandles="1" noChangeArrowheads="1" noChangeShapeType="1" noTextEdit="1"/>
              </p:cNvSpPr>
              <p:nvPr/>
            </p:nvSpPr>
            <p:spPr>
              <a:xfrm>
                <a:off x="9312709" y="4607987"/>
                <a:ext cx="2746649" cy="1684820"/>
              </a:xfrm>
              <a:prstGeom prst="rect">
                <a:avLst/>
              </a:prstGeom>
              <a:blipFill>
                <a:blip r:embed="rId8"/>
                <a:stretch>
                  <a:fillRect l="-6422" t="-49624" b="-93233"/>
                </a:stretch>
              </a:blipFill>
            </p:spPr>
            <p:txBody>
              <a:bodyPr/>
              <a:lstStyle/>
              <a:p>
                <a:r>
                  <a:rPr lang="en-US">
                    <a:noFill/>
                  </a:rPr>
                  <a:t> </a:t>
                </a:r>
              </a:p>
            </p:txBody>
          </p:sp>
        </mc:Fallback>
      </mc:AlternateContent>
      <p:sp>
        <p:nvSpPr>
          <p:cNvPr id="60" name="矩形 7">
            <a:extLst>
              <a:ext uri="{FF2B5EF4-FFF2-40B4-BE49-F238E27FC236}">
                <a16:creationId xmlns:a16="http://schemas.microsoft.com/office/drawing/2014/main" id="{27A482F1-A342-5A4C-8199-1DEAD8F09F01}"/>
              </a:ext>
            </a:extLst>
          </p:cNvPr>
          <p:cNvSpPr/>
          <p:nvPr/>
        </p:nvSpPr>
        <p:spPr>
          <a:xfrm>
            <a:off x="0" y="6610164"/>
            <a:ext cx="7553740" cy="246221"/>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Kelvin Xu et al. Show, attend and tell: Neural Image Caption Generation with Visual Attention. In ICML, 2015.</a:t>
            </a:r>
          </a:p>
        </p:txBody>
      </p:sp>
      <p:sp>
        <p:nvSpPr>
          <p:cNvPr id="4" name="Slide Number Placeholder 3">
            <a:extLst>
              <a:ext uri="{FF2B5EF4-FFF2-40B4-BE49-F238E27FC236}">
                <a16:creationId xmlns:a16="http://schemas.microsoft.com/office/drawing/2014/main" id="{E1D3446A-0D0C-B942-A405-27B4B74E869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51</a:t>
            </a:fld>
            <a:endParaRPr lang="en-US"/>
          </a:p>
        </p:txBody>
      </p:sp>
    </p:spTree>
    <p:extLst>
      <p:ext uri="{BB962C8B-B14F-4D97-AF65-F5344CB8AC3E}">
        <p14:creationId xmlns:p14="http://schemas.microsoft.com/office/powerpoint/2010/main" val="2368056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033CE90-BE7E-5447-90BA-AE3DC2EE519D}"/>
              </a:ext>
            </a:extLst>
          </p:cNvPr>
          <p:cNvPicPr>
            <a:picLocks noGrp="1" noChangeAspect="1"/>
          </p:cNvPicPr>
          <p:nvPr>
            <p:ph idx="1"/>
          </p:nvPr>
        </p:nvPicPr>
        <p:blipFill>
          <a:blip r:embed="rId2"/>
          <a:stretch>
            <a:fillRect/>
          </a:stretch>
        </p:blipFill>
        <p:spPr>
          <a:xfrm>
            <a:off x="5852158" y="764186"/>
            <a:ext cx="5516884" cy="5592164"/>
          </a:xfrm>
        </p:spPr>
      </p:pic>
      <p:sp>
        <p:nvSpPr>
          <p:cNvPr id="3" name="Title 2">
            <a:extLst>
              <a:ext uri="{FF2B5EF4-FFF2-40B4-BE49-F238E27FC236}">
                <a16:creationId xmlns:a16="http://schemas.microsoft.com/office/drawing/2014/main" id="{C9113364-A4E1-2549-823C-10E2BCDF1600}"/>
              </a:ext>
            </a:extLst>
          </p:cNvPr>
          <p:cNvSpPr>
            <a:spLocks noGrp="1"/>
          </p:cNvSpPr>
          <p:nvPr>
            <p:ph type="title"/>
          </p:nvPr>
        </p:nvSpPr>
        <p:spPr/>
        <p:txBody>
          <a:bodyPr/>
          <a:lstStyle/>
          <a:p>
            <a:r>
              <a:rPr lang="zh-CN" altLang="en-US" dirty="0"/>
              <a:t>通道注意力</a:t>
            </a:r>
            <a:endParaRPr lang="en-US" dirty="0"/>
          </a:p>
        </p:txBody>
      </p:sp>
      <p:sp>
        <p:nvSpPr>
          <p:cNvPr id="7" name="矩形 40">
            <a:extLst>
              <a:ext uri="{FF2B5EF4-FFF2-40B4-BE49-F238E27FC236}">
                <a16:creationId xmlns:a16="http://schemas.microsoft.com/office/drawing/2014/main" id="{06926207-B8C2-284A-9746-040F045F4592}"/>
              </a:ext>
            </a:extLst>
          </p:cNvPr>
          <p:cNvSpPr/>
          <p:nvPr/>
        </p:nvSpPr>
        <p:spPr>
          <a:xfrm>
            <a:off x="0" y="6611779"/>
            <a:ext cx="7305102" cy="246221"/>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Matthew </a:t>
            </a:r>
            <a:r>
              <a:rPr lang="en-US" sz="1000" dirty="0" err="1">
                <a:solidFill>
                  <a:schemeClr val="tx1">
                    <a:lumMod val="50000"/>
                    <a:lumOff val="50000"/>
                  </a:schemeClr>
                </a:solidFill>
                <a:latin typeface="Arial" panose="020B0604020202020204" pitchFamily="34" charset="0"/>
                <a:cs typeface="Arial" panose="020B0604020202020204" pitchFamily="34" charset="0"/>
              </a:rPr>
              <a:t>Zeiler</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Visualizing and understanding convolutional networks. In ECCV, 2014.</a:t>
            </a:r>
            <a:endParaRPr lang="zh-CN" altLang="en-US" sz="10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DE5B917-2B11-5E4A-AFBE-B9524CE5D68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52</a:t>
            </a:fld>
            <a:endParaRPr lang="en-US"/>
          </a:p>
        </p:txBody>
      </p:sp>
      <p:sp>
        <p:nvSpPr>
          <p:cNvPr id="4" name="TextBox 3">
            <a:extLst>
              <a:ext uri="{FF2B5EF4-FFF2-40B4-BE49-F238E27FC236}">
                <a16:creationId xmlns:a16="http://schemas.microsoft.com/office/drawing/2014/main" id="{B04615D6-FD6A-574F-ACF0-62AC356315D2}"/>
              </a:ext>
            </a:extLst>
          </p:cNvPr>
          <p:cNvSpPr txBox="1"/>
          <p:nvPr/>
        </p:nvSpPr>
        <p:spPr>
          <a:xfrm>
            <a:off x="347132" y="1975717"/>
            <a:ext cx="4529667" cy="722312"/>
          </a:xfrm>
          <a:prstGeom prst="rect">
            <a:avLst/>
          </a:prstGeom>
          <a:noFill/>
        </p:spPr>
        <p:txBody>
          <a:bodyPr wrap="square" rtlCol="0">
            <a:spAutoFit/>
          </a:bodyPr>
          <a:lstStyle/>
          <a:p>
            <a:r>
              <a:rPr lang="zh-CN" altLang="en-US" sz="2000" dirty="0"/>
              <a:t>卷积网络特征层中不同通道的本质可以看成是不同的“属性”检测器</a:t>
            </a:r>
            <a:endParaRPr lang="en-US" sz="2000" dirty="0"/>
          </a:p>
        </p:txBody>
      </p:sp>
    </p:spTree>
    <p:extLst>
      <p:ext uri="{BB962C8B-B14F-4D97-AF65-F5344CB8AC3E}">
        <p14:creationId xmlns:p14="http://schemas.microsoft.com/office/powerpoint/2010/main" val="2066435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EB127-F45B-CA44-9D27-96FBD9DFCC1E}"/>
              </a:ext>
            </a:extLst>
          </p:cNvPr>
          <p:cNvSpPr>
            <a:spLocks noGrp="1"/>
          </p:cNvSpPr>
          <p:nvPr>
            <p:ph type="title"/>
          </p:nvPr>
        </p:nvSpPr>
        <p:spPr/>
        <p:txBody>
          <a:bodyPr/>
          <a:lstStyle/>
          <a:p>
            <a:r>
              <a:rPr lang="zh-CN" altLang="en-US" dirty="0"/>
              <a:t>空间和通道注意力</a:t>
            </a:r>
            <a:endParaRPr lang="en-US" dirty="0"/>
          </a:p>
        </p:txBody>
      </p:sp>
      <p:pic>
        <p:nvPicPr>
          <p:cNvPr id="4" name="Content Placeholder 4">
            <a:extLst>
              <a:ext uri="{FF2B5EF4-FFF2-40B4-BE49-F238E27FC236}">
                <a16:creationId xmlns:a16="http://schemas.microsoft.com/office/drawing/2014/main" id="{1CC65961-F26E-0A43-82F0-8AEED9BCC3FD}"/>
              </a:ext>
            </a:extLst>
          </p:cNvPr>
          <p:cNvPicPr>
            <a:picLocks noChangeAspect="1"/>
          </p:cNvPicPr>
          <p:nvPr/>
        </p:nvPicPr>
        <p:blipFill>
          <a:blip r:embed="rId2"/>
          <a:stretch>
            <a:fillRect/>
          </a:stretch>
        </p:blipFill>
        <p:spPr>
          <a:xfrm>
            <a:off x="1679678" y="1936508"/>
            <a:ext cx="8832644" cy="4351338"/>
          </a:xfrm>
          <a:prstGeom prst="rect">
            <a:avLst/>
          </a:prstGeom>
        </p:spPr>
      </p:pic>
      <p:sp>
        <p:nvSpPr>
          <p:cNvPr id="2" name="Slide Number Placeholder 1">
            <a:extLst>
              <a:ext uri="{FF2B5EF4-FFF2-40B4-BE49-F238E27FC236}">
                <a16:creationId xmlns:a16="http://schemas.microsoft.com/office/drawing/2014/main" id="{9986B439-3B05-734A-B72C-7301C51B2E0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53</a:t>
            </a:fld>
            <a:endParaRPr lang="en-US"/>
          </a:p>
        </p:txBody>
      </p:sp>
    </p:spTree>
    <p:extLst>
      <p:ext uri="{BB962C8B-B14F-4D97-AF65-F5344CB8AC3E}">
        <p14:creationId xmlns:p14="http://schemas.microsoft.com/office/powerpoint/2010/main" val="407973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EB127-F45B-CA44-9D27-96FBD9DFCC1E}"/>
              </a:ext>
            </a:extLst>
          </p:cNvPr>
          <p:cNvSpPr>
            <a:spLocks noGrp="1"/>
          </p:cNvSpPr>
          <p:nvPr>
            <p:ph type="title"/>
          </p:nvPr>
        </p:nvSpPr>
        <p:spPr/>
        <p:txBody>
          <a:bodyPr/>
          <a:lstStyle/>
          <a:p>
            <a:r>
              <a:rPr lang="zh-CN" altLang="en-US" dirty="0"/>
              <a:t>空间和通道注意力</a:t>
            </a:r>
            <a:endParaRPr lang="en-US" dirty="0"/>
          </a:p>
        </p:txBody>
      </p:sp>
      <p:pic>
        <p:nvPicPr>
          <p:cNvPr id="4" name="Content Placeholder 4">
            <a:extLst>
              <a:ext uri="{FF2B5EF4-FFF2-40B4-BE49-F238E27FC236}">
                <a16:creationId xmlns:a16="http://schemas.microsoft.com/office/drawing/2014/main" id="{1CC65961-F26E-0A43-82F0-8AEED9BCC3FD}"/>
              </a:ext>
            </a:extLst>
          </p:cNvPr>
          <p:cNvPicPr>
            <a:picLocks noChangeAspect="1"/>
          </p:cNvPicPr>
          <p:nvPr/>
        </p:nvPicPr>
        <p:blipFill>
          <a:blip r:embed="rId2"/>
          <a:stretch>
            <a:fillRect/>
          </a:stretch>
        </p:blipFill>
        <p:spPr>
          <a:xfrm>
            <a:off x="6096000" y="540226"/>
            <a:ext cx="5863831" cy="2888774"/>
          </a:xfrm>
          <a:prstGeom prst="rect">
            <a:avLst/>
          </a:prstGeom>
        </p:spPr>
      </p:pic>
      <p:pic>
        <p:nvPicPr>
          <p:cNvPr id="2" name="Picture 1">
            <a:extLst>
              <a:ext uri="{FF2B5EF4-FFF2-40B4-BE49-F238E27FC236}">
                <a16:creationId xmlns:a16="http://schemas.microsoft.com/office/drawing/2014/main" id="{120F5D6E-942E-544C-8D86-E079FD6A5906}"/>
              </a:ext>
            </a:extLst>
          </p:cNvPr>
          <p:cNvPicPr>
            <a:picLocks noChangeAspect="1"/>
          </p:cNvPicPr>
          <p:nvPr/>
        </p:nvPicPr>
        <p:blipFill>
          <a:blip r:embed="rId3"/>
          <a:stretch>
            <a:fillRect/>
          </a:stretch>
        </p:blipFill>
        <p:spPr>
          <a:xfrm>
            <a:off x="702310" y="2115820"/>
            <a:ext cx="4543041" cy="1115060"/>
          </a:xfrm>
          <a:prstGeom prst="rect">
            <a:avLst/>
          </a:prstGeom>
        </p:spPr>
      </p:pic>
      <p:sp>
        <p:nvSpPr>
          <p:cNvPr id="5" name="TextBox 4">
            <a:extLst>
              <a:ext uri="{FF2B5EF4-FFF2-40B4-BE49-F238E27FC236}">
                <a16:creationId xmlns:a16="http://schemas.microsoft.com/office/drawing/2014/main" id="{80FF3499-6656-4043-AB94-CA6DE29FFC7D}"/>
              </a:ext>
            </a:extLst>
          </p:cNvPr>
          <p:cNvSpPr txBox="1"/>
          <p:nvPr/>
        </p:nvSpPr>
        <p:spPr>
          <a:xfrm>
            <a:off x="2471925" y="3101269"/>
            <a:ext cx="1003810" cy="400110"/>
          </a:xfrm>
          <a:prstGeom prst="rect">
            <a:avLst/>
          </a:prstGeom>
          <a:noFill/>
        </p:spPr>
        <p:txBody>
          <a:bodyPr wrap="square" rtlCol="0">
            <a:spAutoFit/>
          </a:bodyPr>
          <a:lstStyle/>
          <a:p>
            <a:r>
              <a:rPr lang="en-US" sz="2000" dirty="0" err="1">
                <a:latin typeface="Arial" panose="020B0604020202020204" pitchFamily="34" charset="0"/>
                <a:cs typeface="Arial" panose="020B0604020202020204" pitchFamily="34" charset="0"/>
              </a:rPr>
              <a:t>SENet</a:t>
            </a:r>
            <a:endParaRPr lang="en-US"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7368C7D-BD5B-9842-9EAE-777C3312FFD6}"/>
              </a:ext>
            </a:extLst>
          </p:cNvPr>
          <p:cNvPicPr>
            <a:picLocks noChangeAspect="1"/>
          </p:cNvPicPr>
          <p:nvPr/>
        </p:nvPicPr>
        <p:blipFill>
          <a:blip r:embed="rId4"/>
          <a:stretch>
            <a:fillRect/>
          </a:stretch>
        </p:blipFill>
        <p:spPr>
          <a:xfrm>
            <a:off x="838200" y="3771879"/>
            <a:ext cx="4874408" cy="1115061"/>
          </a:xfrm>
          <a:prstGeom prst="rect">
            <a:avLst/>
          </a:prstGeom>
        </p:spPr>
      </p:pic>
      <p:sp>
        <p:nvSpPr>
          <p:cNvPr id="7" name="TextBox 6">
            <a:extLst>
              <a:ext uri="{FF2B5EF4-FFF2-40B4-BE49-F238E27FC236}">
                <a16:creationId xmlns:a16="http://schemas.microsoft.com/office/drawing/2014/main" id="{B9B1C0A0-EBA5-5243-BD0E-63F7E7E74610}"/>
              </a:ext>
            </a:extLst>
          </p:cNvPr>
          <p:cNvSpPr txBox="1"/>
          <p:nvPr/>
        </p:nvSpPr>
        <p:spPr>
          <a:xfrm>
            <a:off x="2471925" y="5026241"/>
            <a:ext cx="100381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CBAM</a:t>
            </a:r>
          </a:p>
        </p:txBody>
      </p:sp>
      <p:sp>
        <p:nvSpPr>
          <p:cNvPr id="8" name="矩形 7">
            <a:extLst>
              <a:ext uri="{FF2B5EF4-FFF2-40B4-BE49-F238E27FC236}">
                <a16:creationId xmlns:a16="http://schemas.microsoft.com/office/drawing/2014/main" id="{65271AF2-AADC-9941-ACC3-8AC957BD0632}"/>
              </a:ext>
            </a:extLst>
          </p:cNvPr>
          <p:cNvSpPr/>
          <p:nvPr/>
        </p:nvSpPr>
        <p:spPr>
          <a:xfrm>
            <a:off x="0" y="6457890"/>
            <a:ext cx="5969479" cy="400110"/>
          </a:xfrm>
          <a:prstGeom prst="rect">
            <a:avLst/>
          </a:prstGeom>
        </p:spPr>
        <p:txBody>
          <a:bodyPr wrap="square">
            <a:spAutoFit/>
          </a:bodyPr>
          <a:lstStyle/>
          <a:p>
            <a:r>
              <a:rPr lang="en-US" sz="1000" dirty="0" err="1">
                <a:solidFill>
                  <a:schemeClr val="tx1">
                    <a:lumMod val="50000"/>
                    <a:lumOff val="50000"/>
                  </a:schemeClr>
                </a:solidFill>
                <a:latin typeface="Arial" panose="020B0604020202020204" pitchFamily="34" charset="0"/>
                <a:cs typeface="Arial" panose="020B0604020202020204" pitchFamily="34" charset="0"/>
              </a:rPr>
              <a:t>Jie</a:t>
            </a:r>
            <a:r>
              <a:rPr lang="en-US" sz="1000" dirty="0">
                <a:solidFill>
                  <a:schemeClr val="tx1">
                    <a:lumMod val="50000"/>
                    <a:lumOff val="50000"/>
                  </a:schemeClr>
                </a:solidFill>
                <a:latin typeface="Arial" panose="020B0604020202020204" pitchFamily="34" charset="0"/>
                <a:cs typeface="Arial" panose="020B0604020202020204" pitchFamily="34" charset="0"/>
              </a:rPr>
              <a:t> Hu et al. Squeeze-and-Excitation Networks. In CVPR, 2018.</a:t>
            </a:r>
          </a:p>
          <a:p>
            <a:r>
              <a:rPr lang="en-US" sz="1000" dirty="0" err="1">
                <a:solidFill>
                  <a:schemeClr val="tx1">
                    <a:lumMod val="50000"/>
                    <a:lumOff val="50000"/>
                  </a:schemeClr>
                </a:solidFill>
                <a:latin typeface="Arial" panose="020B0604020202020204" pitchFamily="34" charset="0"/>
                <a:cs typeface="Arial" panose="020B0604020202020204" pitchFamily="34" charset="0"/>
              </a:rPr>
              <a:t>Sanghyun</a:t>
            </a:r>
            <a:r>
              <a:rPr lang="en-US" sz="1000" dirty="0">
                <a:solidFill>
                  <a:schemeClr val="tx1">
                    <a:lumMod val="50000"/>
                    <a:lumOff val="50000"/>
                  </a:schemeClr>
                </a:solidFill>
                <a:latin typeface="Arial" panose="020B0604020202020204" pitchFamily="34" charset="0"/>
                <a:cs typeface="Arial" panose="020B0604020202020204" pitchFamily="34" charset="0"/>
              </a:rPr>
              <a:t> Woo et al. CBAM: Convolutional Block Attention Module. In ECCV, 2018.</a:t>
            </a:r>
          </a:p>
        </p:txBody>
      </p:sp>
      <p:sp>
        <p:nvSpPr>
          <p:cNvPr id="9" name="TextBox 8">
            <a:extLst>
              <a:ext uri="{FF2B5EF4-FFF2-40B4-BE49-F238E27FC236}">
                <a16:creationId xmlns:a16="http://schemas.microsoft.com/office/drawing/2014/main" id="{29722D6E-1EC1-C749-9A1B-F273E45FFF41}"/>
              </a:ext>
            </a:extLst>
          </p:cNvPr>
          <p:cNvSpPr txBox="1"/>
          <p:nvPr/>
        </p:nvSpPr>
        <p:spPr>
          <a:xfrm>
            <a:off x="6464893" y="5026241"/>
            <a:ext cx="5312309" cy="400110"/>
          </a:xfrm>
          <a:prstGeom prst="rect">
            <a:avLst/>
          </a:prstGeom>
          <a:noFill/>
        </p:spPr>
        <p:txBody>
          <a:bodyPr wrap="square" rtlCol="0">
            <a:spAutoFit/>
          </a:bodyPr>
          <a:lstStyle/>
          <a:p>
            <a:r>
              <a:rPr lang="zh-CN" altLang="en-US" sz="2000" dirty="0">
                <a:latin typeface="Arial" panose="020B0604020202020204" pitchFamily="34" charset="0"/>
                <a:cs typeface="Arial" panose="020B0604020202020204" pitchFamily="34" charset="0"/>
              </a:rPr>
              <a:t>目前该论文</a:t>
            </a:r>
            <a:r>
              <a:rPr lang="en-US" sz="2000" dirty="0">
                <a:latin typeface="Arial" panose="020B0604020202020204" pitchFamily="34" charset="0"/>
                <a:cs typeface="Arial" panose="020B0604020202020204" pitchFamily="34" charset="0"/>
              </a:rPr>
              <a:t>Google Scholar</a:t>
            </a:r>
            <a:r>
              <a:rPr lang="zh-CN" altLang="en-US" sz="2000" dirty="0">
                <a:latin typeface="Arial" panose="020B0604020202020204" pitchFamily="34" charset="0"/>
                <a:cs typeface="Arial" panose="020B0604020202020204" pitchFamily="34" charset="0"/>
              </a:rPr>
              <a:t>引用已超过</a:t>
            </a:r>
            <a:r>
              <a:rPr lang="en-US" altLang="zh-CN" sz="2000" b="1" dirty="0">
                <a:solidFill>
                  <a:srgbClr val="FF0000"/>
                </a:solidFill>
                <a:latin typeface="Arial" panose="020B0604020202020204" pitchFamily="34" charset="0"/>
                <a:cs typeface="Arial" panose="020B0604020202020204" pitchFamily="34" charset="0"/>
              </a:rPr>
              <a:t>500</a:t>
            </a:r>
            <a:r>
              <a:rPr lang="zh-CN" altLang="en-US" sz="2000" dirty="0">
                <a:latin typeface="Arial" panose="020B0604020202020204" pitchFamily="34" charset="0"/>
                <a:cs typeface="Arial" panose="020B0604020202020204" pitchFamily="34" charset="0"/>
              </a:rPr>
              <a:t>次</a:t>
            </a:r>
            <a:endParaRPr lang="en-US" sz="2000" dirty="0">
              <a:latin typeface="Arial" panose="020B0604020202020204" pitchFamily="34" charset="0"/>
              <a:cs typeface="Arial" panose="020B0604020202020204" pitchFamily="34" charset="0"/>
            </a:endParaRPr>
          </a:p>
        </p:txBody>
      </p:sp>
      <p:sp>
        <p:nvSpPr>
          <p:cNvPr id="10" name="Slide Number Placeholder 9">
            <a:extLst>
              <a:ext uri="{FF2B5EF4-FFF2-40B4-BE49-F238E27FC236}">
                <a16:creationId xmlns:a16="http://schemas.microsoft.com/office/drawing/2014/main" id="{05D13794-A816-A84E-8E23-A58C36337A9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54</a:t>
            </a:fld>
            <a:endParaRPr lang="en-US"/>
          </a:p>
        </p:txBody>
      </p:sp>
    </p:spTree>
    <p:extLst>
      <p:ext uri="{BB962C8B-B14F-4D97-AF65-F5344CB8AC3E}">
        <p14:creationId xmlns:p14="http://schemas.microsoft.com/office/powerpoint/2010/main" val="3013331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BB5AF6-37FD-A04C-8965-7E18982A5FF9}"/>
              </a:ext>
            </a:extLst>
          </p:cNvPr>
          <p:cNvSpPr>
            <a:spLocks noGrp="1"/>
          </p:cNvSpPr>
          <p:nvPr>
            <p:ph type="title"/>
          </p:nvPr>
        </p:nvSpPr>
        <p:spPr/>
        <p:txBody>
          <a:bodyPr/>
          <a:lstStyle/>
          <a:p>
            <a:r>
              <a:rPr lang="zh-CN" altLang="en-US" dirty="0"/>
              <a:t>实验结果</a:t>
            </a:r>
            <a:endParaRPr lang="en-US" dirty="0"/>
          </a:p>
        </p:txBody>
      </p:sp>
      <p:sp>
        <p:nvSpPr>
          <p:cNvPr id="4" name="矩形 4">
            <a:extLst>
              <a:ext uri="{FF2B5EF4-FFF2-40B4-BE49-F238E27FC236}">
                <a16:creationId xmlns:a16="http://schemas.microsoft.com/office/drawing/2014/main" id="{B3908C20-C5F0-F240-A4B6-8D18421F8A7F}"/>
              </a:ext>
            </a:extLst>
          </p:cNvPr>
          <p:cNvSpPr/>
          <p:nvPr/>
        </p:nvSpPr>
        <p:spPr>
          <a:xfrm>
            <a:off x="0" y="5848518"/>
            <a:ext cx="7381702" cy="1015663"/>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cs typeface="Arial" panose="020B0604020202020204" pitchFamily="34" charset="0"/>
              </a:rPr>
              <a:t>Andrej </a:t>
            </a:r>
            <a:r>
              <a:rPr lang="en-US" sz="1000" dirty="0" err="1">
                <a:solidFill>
                  <a:schemeClr val="tx1">
                    <a:lumMod val="50000"/>
                    <a:lumOff val="50000"/>
                  </a:schemeClr>
                </a:solidFill>
                <a:latin typeface="Arial" panose="020B0604020202020204" pitchFamily="34" charset="0"/>
                <a:cs typeface="Arial" panose="020B0604020202020204" pitchFamily="34" charset="0"/>
              </a:rPr>
              <a:t>Karpathy</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Deep visual-semantic alignments for generating image descriptions. In CVPR. 2015.</a:t>
            </a:r>
          </a:p>
          <a:p>
            <a:pPr lvl="0"/>
            <a:r>
              <a:rPr lang="en-US" sz="1000" dirty="0">
                <a:solidFill>
                  <a:schemeClr val="tx1">
                    <a:lumMod val="50000"/>
                    <a:lumOff val="50000"/>
                  </a:schemeClr>
                </a:solidFill>
                <a:latin typeface="Arial" panose="020B0604020202020204" pitchFamily="34" charset="0"/>
                <a:cs typeface="Arial" panose="020B0604020202020204" pitchFamily="34" charset="0"/>
              </a:rPr>
              <a:t>Oriol </a:t>
            </a:r>
            <a:r>
              <a:rPr lang="en-US" sz="1000" dirty="0" err="1">
                <a:solidFill>
                  <a:schemeClr val="tx1">
                    <a:lumMod val="50000"/>
                    <a:lumOff val="50000"/>
                  </a:schemeClr>
                </a:solidFill>
                <a:latin typeface="Arial" panose="020B0604020202020204" pitchFamily="34" charset="0"/>
                <a:cs typeface="Arial" panose="020B0604020202020204" pitchFamily="34" charset="0"/>
              </a:rPr>
              <a:t>Vinyals</a:t>
            </a:r>
            <a:r>
              <a:rPr lang="en-US" sz="1000" dirty="0">
                <a:solidFill>
                  <a:schemeClr val="tx1">
                    <a:lumMod val="50000"/>
                    <a:lumOff val="50000"/>
                  </a:schemeClr>
                </a:solidFill>
                <a:latin typeface="Arial" panose="020B0604020202020204" pitchFamily="34" charset="0"/>
                <a:cs typeface="Arial" panose="020B0604020202020204" pitchFamily="34" charset="0"/>
              </a:rPr>
              <a:t>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Show and tell: A neural image caption generator. In CVPR 2015.</a:t>
            </a:r>
          </a:p>
          <a:p>
            <a:r>
              <a:rPr lang="en-US" sz="1000" dirty="0" err="1">
                <a:solidFill>
                  <a:schemeClr val="tx1">
                    <a:lumMod val="50000"/>
                    <a:lumOff val="50000"/>
                  </a:schemeClr>
                </a:solidFill>
                <a:latin typeface="Arial" panose="020B0604020202020204" pitchFamily="34" charset="0"/>
                <a:cs typeface="Arial" panose="020B0604020202020204" pitchFamily="34" charset="0"/>
              </a:rPr>
              <a:t>Junhua</a:t>
            </a:r>
            <a:r>
              <a:rPr lang="en-US" sz="1000" dirty="0">
                <a:solidFill>
                  <a:schemeClr val="tx1">
                    <a:lumMod val="50000"/>
                    <a:lumOff val="50000"/>
                  </a:schemeClr>
                </a:solidFill>
                <a:latin typeface="Arial" panose="020B0604020202020204" pitchFamily="34" charset="0"/>
                <a:cs typeface="Arial" panose="020B0604020202020204" pitchFamily="34" charset="0"/>
              </a:rPr>
              <a:t> Mao el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Deep captioning with multimodal recurrent neural networks. In ICLR 2015.</a:t>
            </a:r>
          </a:p>
          <a:p>
            <a:pPr lvl="0"/>
            <a:r>
              <a:rPr lang="en-US" sz="1000" dirty="0">
                <a:solidFill>
                  <a:schemeClr val="tx1">
                    <a:lumMod val="50000"/>
                    <a:lumOff val="50000"/>
                  </a:schemeClr>
                </a:solidFill>
                <a:latin typeface="Arial" panose="020B0604020202020204" pitchFamily="34" charset="0"/>
                <a:cs typeface="Arial" panose="020B0604020202020204" pitchFamily="34" charset="0"/>
              </a:rPr>
              <a:t>Kelvin Xu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Show, attend and tell: Neural image caption generation with visual attention. In ICML 2015.</a:t>
            </a:r>
          </a:p>
          <a:p>
            <a:r>
              <a:rPr lang="en-US" sz="1000" dirty="0">
                <a:solidFill>
                  <a:schemeClr val="tx1">
                    <a:lumMod val="50000"/>
                    <a:lumOff val="50000"/>
                  </a:schemeClr>
                </a:solidFill>
                <a:latin typeface="Arial" panose="020B0604020202020204" pitchFamily="34" charset="0"/>
                <a:cs typeface="Arial" panose="020B0604020202020204" pitchFamily="34" charset="0"/>
              </a:rPr>
              <a:t>JIA XU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Guiding the long-short term memory model for image caption generation. In ICCV 2015.</a:t>
            </a:r>
          </a:p>
          <a:p>
            <a:r>
              <a:rPr lang="en-US" sz="1000" dirty="0" err="1">
                <a:solidFill>
                  <a:schemeClr val="tx1">
                    <a:lumMod val="50000"/>
                    <a:lumOff val="50000"/>
                  </a:schemeClr>
                </a:solidFill>
                <a:latin typeface="Arial" panose="020B0604020202020204" pitchFamily="34" charset="0"/>
                <a:cs typeface="Arial" panose="020B0604020202020204" pitchFamily="34" charset="0"/>
              </a:rPr>
              <a:t>Quanzeng</a:t>
            </a:r>
            <a:r>
              <a:rPr lang="en-US" sz="1000" dirty="0">
                <a:solidFill>
                  <a:schemeClr val="tx1">
                    <a:lumMod val="50000"/>
                    <a:lumOff val="50000"/>
                  </a:schemeClr>
                </a:solidFill>
                <a:latin typeface="Arial" panose="020B0604020202020204" pitchFamily="34" charset="0"/>
                <a:cs typeface="Arial" panose="020B0604020202020204" pitchFamily="34" charset="0"/>
              </a:rPr>
              <a:t> You et al. </a:t>
            </a:r>
            <a:r>
              <a:rPr lang="en-US" altLang="zh-CN" sz="1000" dirty="0">
                <a:solidFill>
                  <a:schemeClr val="tx1">
                    <a:lumMod val="50000"/>
                    <a:lumOff val="50000"/>
                  </a:schemeClr>
                </a:solidFill>
                <a:latin typeface="Arial" panose="020B0604020202020204" pitchFamily="34" charset="0"/>
                <a:cs typeface="Arial" panose="020B0604020202020204" pitchFamily="34" charset="0"/>
              </a:rPr>
              <a:t>Image captioning with semantic attention. In CVPR 2016.</a:t>
            </a:r>
            <a:endParaRPr lang="zh-CN" altLang="en-US" sz="10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图片 5">
            <a:extLst>
              <a:ext uri="{FF2B5EF4-FFF2-40B4-BE49-F238E27FC236}">
                <a16:creationId xmlns:a16="http://schemas.microsoft.com/office/drawing/2014/main" id="{96003548-FE30-4748-87E2-460CF8BCE1D7}"/>
              </a:ext>
            </a:extLst>
          </p:cNvPr>
          <p:cNvPicPr>
            <a:picLocks noChangeAspect="1"/>
          </p:cNvPicPr>
          <p:nvPr/>
        </p:nvPicPr>
        <p:blipFill>
          <a:blip r:embed="rId2"/>
          <a:stretch>
            <a:fillRect/>
          </a:stretch>
        </p:blipFill>
        <p:spPr>
          <a:xfrm>
            <a:off x="716192" y="2081313"/>
            <a:ext cx="10959953" cy="3376579"/>
          </a:xfrm>
          <a:prstGeom prst="rect">
            <a:avLst/>
          </a:prstGeom>
        </p:spPr>
      </p:pic>
      <p:sp>
        <p:nvSpPr>
          <p:cNvPr id="2" name="Slide Number Placeholder 1">
            <a:extLst>
              <a:ext uri="{FF2B5EF4-FFF2-40B4-BE49-F238E27FC236}">
                <a16:creationId xmlns:a16="http://schemas.microsoft.com/office/drawing/2014/main" id="{F23862B6-B4DB-DC4C-AF3B-956DB28C1FA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55</a:t>
            </a:fld>
            <a:endParaRPr lang="en-US"/>
          </a:p>
        </p:txBody>
      </p:sp>
    </p:spTree>
    <p:extLst>
      <p:ext uri="{BB962C8B-B14F-4D97-AF65-F5344CB8AC3E}">
        <p14:creationId xmlns:p14="http://schemas.microsoft.com/office/powerpoint/2010/main" val="2688229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2B08E-BCBB-9941-9F30-EE64AB9C0CF2}"/>
              </a:ext>
            </a:extLst>
          </p:cNvPr>
          <p:cNvSpPr>
            <a:spLocks noGrp="1"/>
          </p:cNvSpPr>
          <p:nvPr>
            <p:ph type="title"/>
          </p:nvPr>
        </p:nvSpPr>
        <p:spPr/>
        <p:txBody>
          <a:bodyPr/>
          <a:lstStyle/>
          <a:p>
            <a:r>
              <a:rPr lang="zh-CN" altLang="en-US" dirty="0"/>
              <a:t>可视化结果</a:t>
            </a:r>
            <a:endParaRPr lang="en-US" dirty="0"/>
          </a:p>
        </p:txBody>
      </p:sp>
      <p:pic>
        <p:nvPicPr>
          <p:cNvPr id="4" name="图片 3">
            <a:extLst>
              <a:ext uri="{FF2B5EF4-FFF2-40B4-BE49-F238E27FC236}">
                <a16:creationId xmlns:a16="http://schemas.microsoft.com/office/drawing/2014/main" id="{8C68E811-7202-3B43-B196-87D179967D4F}"/>
              </a:ext>
            </a:extLst>
          </p:cNvPr>
          <p:cNvPicPr>
            <a:picLocks noChangeAspect="1"/>
          </p:cNvPicPr>
          <p:nvPr/>
        </p:nvPicPr>
        <p:blipFill>
          <a:blip r:embed="rId2"/>
          <a:stretch>
            <a:fillRect/>
          </a:stretch>
        </p:blipFill>
        <p:spPr>
          <a:xfrm>
            <a:off x="170637" y="2083065"/>
            <a:ext cx="11755725" cy="4094476"/>
          </a:xfrm>
          <a:prstGeom prst="rect">
            <a:avLst/>
          </a:prstGeom>
        </p:spPr>
      </p:pic>
      <p:sp>
        <p:nvSpPr>
          <p:cNvPr id="2" name="Slide Number Placeholder 1">
            <a:extLst>
              <a:ext uri="{FF2B5EF4-FFF2-40B4-BE49-F238E27FC236}">
                <a16:creationId xmlns:a16="http://schemas.microsoft.com/office/drawing/2014/main" id="{75803FA4-9670-5042-B391-CEA9EF29B638}"/>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56</a:t>
            </a:fld>
            <a:endParaRPr lang="en-US"/>
          </a:p>
        </p:txBody>
      </p:sp>
    </p:spTree>
    <p:extLst>
      <p:ext uri="{BB962C8B-B14F-4D97-AF65-F5344CB8AC3E}">
        <p14:creationId xmlns:p14="http://schemas.microsoft.com/office/powerpoint/2010/main" val="17053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a:xfrm>
            <a:off x="838200" y="1825625"/>
            <a:ext cx="10515600" cy="4667250"/>
          </a:xfrm>
        </p:spPr>
        <p:txBody>
          <a:bodyPr>
            <a:normAutofit/>
          </a:bodyPr>
          <a:lstStyle/>
          <a:p>
            <a:pPr>
              <a:lnSpc>
                <a:spcPct val="120000"/>
              </a:lnSpc>
            </a:pPr>
            <a:r>
              <a:rPr lang="zh-CN" altLang="en-US" dirty="0"/>
              <a:t>本章提出的算法创新性</a:t>
            </a:r>
            <a:endParaRPr lang="en-US" altLang="zh-CN" dirty="0"/>
          </a:p>
          <a:p>
            <a:pPr lvl="1">
              <a:lnSpc>
                <a:spcPct val="120000"/>
              </a:lnSpc>
            </a:pPr>
            <a:r>
              <a:rPr lang="zh-CN" altLang="en-US" sz="2000" dirty="0"/>
              <a:t>本章首次提出通道注意力机制，并认为通道注意力机制本质上也属于一种特殊的语义注意力机制。</a:t>
            </a:r>
          </a:p>
          <a:p>
            <a:pPr lvl="1">
              <a:lnSpc>
                <a:spcPct val="120000"/>
              </a:lnSpc>
            </a:pPr>
            <a:r>
              <a:rPr lang="zh-CN" altLang="en-US" sz="2000" dirty="0"/>
              <a:t>本章提出一种全新的多层空间和通道注意力网络，不仅充分挖掘了卷积神经网络的特征图的三个维度</a:t>
            </a:r>
            <a:r>
              <a:rPr lang="en-US" altLang="zh-CN" sz="2000" dirty="0"/>
              <a:t>(</a:t>
            </a:r>
            <a:r>
              <a:rPr lang="zh-CN" altLang="en-US" sz="2000" dirty="0"/>
              <a:t>空间、通道和层级</a:t>
            </a:r>
            <a:r>
              <a:rPr lang="en-US" altLang="zh-CN" sz="2000" dirty="0"/>
              <a:t>)</a:t>
            </a:r>
            <a:r>
              <a:rPr lang="zh-CN" altLang="en-US" sz="2000" dirty="0"/>
              <a:t>之间的联系，提升了编码网络的表达能力。</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图像描述生成任务是一个典型的场景级别理解任务，可以将模型对场景的理解程度量化为模型生成描述语句的质量。</a:t>
            </a:r>
          </a:p>
          <a:p>
            <a:pPr marL="457200" lvl="1" indent="0">
              <a:lnSpc>
                <a:spcPct val="120000"/>
              </a:lnSpc>
              <a:buNone/>
            </a:pPr>
            <a:endParaRPr lang="en-US" altLang="zh-CN" dirty="0"/>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3.3 </a:t>
            </a:r>
            <a:r>
              <a:rPr lang="zh-CN" altLang="en-US" sz="4000" dirty="0"/>
              <a:t>总结：基于空间和通道注意力的图像描述生成</a:t>
            </a:r>
            <a:endParaRPr lang="en-US" sz="4000" dirty="0"/>
          </a:p>
        </p:txBody>
      </p:sp>
      <p:sp>
        <p:nvSpPr>
          <p:cNvPr id="4" name="Slide Number Placeholder 3">
            <a:extLst>
              <a:ext uri="{FF2B5EF4-FFF2-40B4-BE49-F238E27FC236}">
                <a16:creationId xmlns:a16="http://schemas.microsoft.com/office/drawing/2014/main" id="{7EAF0376-2ADB-0948-BFBF-88D9ADA43AE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57</a:t>
            </a:fld>
            <a:endParaRPr lang="en-US"/>
          </a:p>
        </p:txBody>
      </p:sp>
    </p:spTree>
    <p:extLst>
      <p:ext uri="{BB962C8B-B14F-4D97-AF65-F5344CB8AC3E}">
        <p14:creationId xmlns:p14="http://schemas.microsoft.com/office/powerpoint/2010/main" val="3404619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415636" y="2417618"/>
            <a:ext cx="11360728" cy="2022764"/>
          </a:xfrm>
        </p:spPr>
        <p:txBody>
          <a:bodyPr>
            <a:noAutofit/>
          </a:bodyPr>
          <a:lstStyle/>
          <a:p>
            <a:pPr algn="ctr"/>
            <a:r>
              <a:rPr lang="en-US" altLang="zh-CN" dirty="0"/>
              <a:t>3</a:t>
            </a:r>
            <a:r>
              <a:rPr lang="en-US" altLang="zh-CN" dirty="0">
                <a:solidFill>
                  <a:schemeClr val="bg1"/>
                </a:solidFill>
              </a:rPr>
              <a:t>.4 </a:t>
            </a:r>
            <a:r>
              <a:rPr lang="zh-CN" altLang="en-US" dirty="0">
                <a:solidFill>
                  <a:schemeClr val="bg1"/>
                </a:solidFill>
              </a:rPr>
              <a:t>基于密集型自底向上网络的视频片段检索</a:t>
            </a:r>
            <a:br>
              <a:rPr lang="en-US" altLang="zh-CN" dirty="0">
                <a:solidFill>
                  <a:schemeClr val="bg1"/>
                </a:solidFill>
              </a:rPr>
            </a:br>
            <a:br>
              <a:rPr lang="en-US" altLang="zh-CN" dirty="0">
                <a:solidFill>
                  <a:schemeClr val="bg1"/>
                </a:solidFill>
              </a:rPr>
            </a:br>
            <a:r>
              <a:rPr lang="en-US" altLang="zh-CN" sz="3200" dirty="0">
                <a:solidFill>
                  <a:schemeClr val="bg1"/>
                </a:solidFill>
              </a:rPr>
              <a:t>AAAI 2020</a:t>
            </a:r>
            <a:endParaRPr lang="zh-CN" altLang="en-US" sz="3200" dirty="0">
              <a:solidFill>
                <a:schemeClr val="bg1"/>
              </a:solidFill>
            </a:endParaRPr>
          </a:p>
        </p:txBody>
      </p:sp>
      <p:sp>
        <p:nvSpPr>
          <p:cNvPr id="2" name="Slide Number Placeholder 1">
            <a:extLst>
              <a:ext uri="{FF2B5EF4-FFF2-40B4-BE49-F238E27FC236}">
                <a16:creationId xmlns:a16="http://schemas.microsoft.com/office/drawing/2014/main" id="{631C198B-3E61-2F44-8552-8397F3D6285E}"/>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58</a:t>
            </a:fld>
            <a:endParaRPr lang="en-US"/>
          </a:p>
        </p:txBody>
      </p:sp>
    </p:spTree>
    <p:extLst>
      <p:ext uri="{BB962C8B-B14F-4D97-AF65-F5344CB8AC3E}">
        <p14:creationId xmlns:p14="http://schemas.microsoft.com/office/powerpoint/2010/main" val="1929201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5AC8B4-F4C9-9F4C-8D21-15785FF61CC6}"/>
              </a:ext>
            </a:extLst>
          </p:cNvPr>
          <p:cNvPicPr>
            <a:picLocks noGrp="1" noChangeAspect="1"/>
          </p:cNvPicPr>
          <p:nvPr>
            <p:ph idx="1"/>
          </p:nvPr>
        </p:nvPicPr>
        <p:blipFill rotWithShape="1">
          <a:blip r:embed="rId2"/>
          <a:srcRect t="43603" b="5662"/>
          <a:stretch/>
        </p:blipFill>
        <p:spPr>
          <a:xfrm>
            <a:off x="6201508" y="3329984"/>
            <a:ext cx="5339465" cy="2520463"/>
          </a:xfrm>
        </p:spPr>
      </p:pic>
      <p:sp>
        <p:nvSpPr>
          <p:cNvPr id="3" name="Title 2">
            <a:extLst>
              <a:ext uri="{FF2B5EF4-FFF2-40B4-BE49-F238E27FC236}">
                <a16:creationId xmlns:a16="http://schemas.microsoft.com/office/drawing/2014/main" id="{986A4545-6530-444A-B458-BF0683FFAE0A}"/>
              </a:ext>
            </a:extLst>
          </p:cNvPr>
          <p:cNvSpPr>
            <a:spLocks noGrp="1"/>
          </p:cNvSpPr>
          <p:nvPr>
            <p:ph type="title"/>
          </p:nvPr>
        </p:nvSpPr>
        <p:spPr/>
        <p:txBody>
          <a:bodyPr/>
          <a:lstStyle/>
          <a:p>
            <a:r>
              <a:rPr lang="zh-CN" altLang="en-US" dirty="0"/>
              <a:t>视频片段检索任务</a:t>
            </a:r>
            <a:endParaRPr lang="en-US" dirty="0"/>
          </a:p>
        </p:txBody>
      </p:sp>
      <p:sp>
        <p:nvSpPr>
          <p:cNvPr id="6" name="TextBox 5">
            <a:extLst>
              <a:ext uri="{FF2B5EF4-FFF2-40B4-BE49-F238E27FC236}">
                <a16:creationId xmlns:a16="http://schemas.microsoft.com/office/drawing/2014/main" id="{FA19E038-1398-C343-BA5A-CDD9FFC67BD9}"/>
              </a:ext>
            </a:extLst>
          </p:cNvPr>
          <p:cNvSpPr txBox="1"/>
          <p:nvPr/>
        </p:nvSpPr>
        <p:spPr>
          <a:xfrm>
            <a:off x="981609" y="2144177"/>
            <a:ext cx="4196862" cy="461665"/>
          </a:xfrm>
          <a:prstGeom prst="rect">
            <a:avLst/>
          </a:prstGeom>
          <a:noFill/>
        </p:spPr>
        <p:txBody>
          <a:bodyPr wrap="square" rtlCol="0">
            <a:spAutoFit/>
          </a:bodyPr>
          <a:lstStyle/>
          <a:p>
            <a:r>
              <a:rPr lang="zh-CN" altLang="en-US" sz="2400" dirty="0"/>
              <a:t>基于</a:t>
            </a:r>
            <a:r>
              <a:rPr lang="zh-CN" altLang="en-US" sz="2400" dirty="0">
                <a:solidFill>
                  <a:srgbClr val="FF0000"/>
                </a:solidFill>
              </a:rPr>
              <a:t>语句查询</a:t>
            </a:r>
            <a:r>
              <a:rPr lang="zh-CN" altLang="en-US" sz="2400" dirty="0"/>
              <a:t>的视频片段检索 </a:t>
            </a:r>
          </a:p>
        </p:txBody>
      </p:sp>
      <p:pic>
        <p:nvPicPr>
          <p:cNvPr id="7" name="Content Placeholder 4">
            <a:extLst>
              <a:ext uri="{FF2B5EF4-FFF2-40B4-BE49-F238E27FC236}">
                <a16:creationId xmlns:a16="http://schemas.microsoft.com/office/drawing/2014/main" id="{FE3534EF-51B3-AE43-8E2E-A1968429853F}"/>
              </a:ext>
            </a:extLst>
          </p:cNvPr>
          <p:cNvPicPr>
            <a:picLocks noChangeAspect="1"/>
          </p:cNvPicPr>
          <p:nvPr/>
        </p:nvPicPr>
        <p:blipFill rotWithShape="1">
          <a:blip r:embed="rId2"/>
          <a:srcRect b="61562"/>
          <a:stretch/>
        </p:blipFill>
        <p:spPr>
          <a:xfrm>
            <a:off x="410308" y="3635416"/>
            <a:ext cx="5339465" cy="1909600"/>
          </a:xfrm>
          <a:prstGeom prst="rect">
            <a:avLst/>
          </a:prstGeom>
        </p:spPr>
      </p:pic>
      <p:sp>
        <p:nvSpPr>
          <p:cNvPr id="8" name="TextBox 7">
            <a:extLst>
              <a:ext uri="{FF2B5EF4-FFF2-40B4-BE49-F238E27FC236}">
                <a16:creationId xmlns:a16="http://schemas.microsoft.com/office/drawing/2014/main" id="{EF017F82-20E4-934D-B006-35501132813B}"/>
              </a:ext>
            </a:extLst>
          </p:cNvPr>
          <p:cNvSpPr txBox="1"/>
          <p:nvPr/>
        </p:nvSpPr>
        <p:spPr>
          <a:xfrm>
            <a:off x="6772809" y="2144177"/>
            <a:ext cx="4196862" cy="461665"/>
          </a:xfrm>
          <a:prstGeom prst="rect">
            <a:avLst/>
          </a:prstGeom>
          <a:noFill/>
        </p:spPr>
        <p:txBody>
          <a:bodyPr wrap="square" rtlCol="0">
            <a:spAutoFit/>
          </a:bodyPr>
          <a:lstStyle/>
          <a:p>
            <a:r>
              <a:rPr lang="zh-CN" altLang="en-US" sz="2400" dirty="0"/>
              <a:t>基于</a:t>
            </a:r>
            <a:r>
              <a:rPr lang="zh-CN" altLang="en-US" sz="2400" dirty="0">
                <a:solidFill>
                  <a:srgbClr val="FF0000"/>
                </a:solidFill>
              </a:rPr>
              <a:t>视频查询</a:t>
            </a:r>
            <a:r>
              <a:rPr lang="zh-CN" altLang="en-US" sz="2400" dirty="0"/>
              <a:t>的视频片段检索 </a:t>
            </a:r>
          </a:p>
        </p:txBody>
      </p:sp>
      <p:sp>
        <p:nvSpPr>
          <p:cNvPr id="2" name="Slide Number Placeholder 1">
            <a:extLst>
              <a:ext uri="{FF2B5EF4-FFF2-40B4-BE49-F238E27FC236}">
                <a16:creationId xmlns:a16="http://schemas.microsoft.com/office/drawing/2014/main" id="{F100E612-5A4C-4D4B-BD0E-1FE2B584618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59</a:t>
            </a:fld>
            <a:endParaRPr lang="en-US"/>
          </a:p>
        </p:txBody>
      </p:sp>
    </p:spTree>
    <p:extLst>
      <p:ext uri="{BB962C8B-B14F-4D97-AF65-F5344CB8AC3E}">
        <p14:creationId xmlns:p14="http://schemas.microsoft.com/office/powerpoint/2010/main" val="14388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2D4AC0-082C-FE46-AAFD-A82BC49E5A4A}"/>
              </a:ext>
            </a:extLst>
          </p:cNvPr>
          <p:cNvSpPr>
            <a:spLocks noGrp="1"/>
          </p:cNvSpPr>
          <p:nvPr>
            <p:ph idx="1"/>
          </p:nvPr>
        </p:nvSpPr>
        <p:spPr/>
        <p:txBody>
          <a:bodyPr/>
          <a:lstStyle/>
          <a:p>
            <a:pPr marL="0" indent="0">
              <a:buNone/>
            </a:pPr>
            <a:r>
              <a:rPr lang="zh-CN" altLang="en-US" dirty="0"/>
              <a:t>复杂场景视觉理解包含四个层次</a:t>
            </a:r>
            <a:endParaRPr lang="en-US" dirty="0"/>
          </a:p>
        </p:txBody>
      </p:sp>
      <p:sp>
        <p:nvSpPr>
          <p:cNvPr id="3" name="Title 2">
            <a:extLst>
              <a:ext uri="{FF2B5EF4-FFF2-40B4-BE49-F238E27FC236}">
                <a16:creationId xmlns:a16="http://schemas.microsoft.com/office/drawing/2014/main" id="{A3EAD731-DB34-C64C-90DC-F6E5A971E56B}"/>
              </a:ext>
            </a:extLst>
          </p:cNvPr>
          <p:cNvSpPr>
            <a:spLocks noGrp="1"/>
          </p:cNvSpPr>
          <p:nvPr>
            <p:ph type="title"/>
          </p:nvPr>
        </p:nvSpPr>
        <p:spPr/>
        <p:txBody>
          <a:bodyPr/>
          <a:lstStyle/>
          <a:p>
            <a:r>
              <a:rPr lang="zh-CN" altLang="en-US" dirty="0"/>
              <a:t>复杂视觉场景理解</a:t>
            </a:r>
            <a:endParaRPr lang="en-US" dirty="0"/>
          </a:p>
        </p:txBody>
      </p:sp>
      <p:grpSp>
        <p:nvGrpSpPr>
          <p:cNvPr id="8" name="Group 7">
            <a:extLst>
              <a:ext uri="{FF2B5EF4-FFF2-40B4-BE49-F238E27FC236}">
                <a16:creationId xmlns:a16="http://schemas.microsoft.com/office/drawing/2014/main" id="{C557CAAB-7C9A-A448-BAED-2B38DCB4FCA3}"/>
              </a:ext>
            </a:extLst>
          </p:cNvPr>
          <p:cNvGrpSpPr/>
          <p:nvPr/>
        </p:nvGrpSpPr>
        <p:grpSpPr>
          <a:xfrm>
            <a:off x="1062946" y="3214756"/>
            <a:ext cx="2424058" cy="1606378"/>
            <a:chOff x="387065" y="3299423"/>
            <a:chExt cx="2424058" cy="1606378"/>
          </a:xfrm>
        </p:grpSpPr>
        <p:sp>
          <p:nvSpPr>
            <p:cNvPr id="5" name="Chevron 4">
              <a:extLst>
                <a:ext uri="{FF2B5EF4-FFF2-40B4-BE49-F238E27FC236}">
                  <a16:creationId xmlns:a16="http://schemas.microsoft.com/office/drawing/2014/main" id="{64AFFE6B-E88A-744D-808A-7CA44CF52446}"/>
                </a:ext>
              </a:extLst>
            </p:cNvPr>
            <p:cNvSpPr/>
            <p:nvPr/>
          </p:nvSpPr>
          <p:spPr>
            <a:xfrm>
              <a:off x="387065" y="3299423"/>
              <a:ext cx="2424058"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322760DD-23C7-144C-89E6-8B01B4C6CA9F}"/>
                </a:ext>
              </a:extLst>
            </p:cNvPr>
            <p:cNvSpPr txBox="1"/>
            <p:nvPr/>
          </p:nvSpPr>
          <p:spPr>
            <a:xfrm>
              <a:off x="756186" y="3625552"/>
              <a:ext cx="1827214" cy="954107"/>
            </a:xfrm>
            <a:prstGeom prst="rect">
              <a:avLst/>
            </a:prstGeom>
            <a:noFill/>
          </p:spPr>
          <p:txBody>
            <a:bodyPr wrap="square" rtlCol="0">
              <a:spAutoFit/>
            </a:bodyPr>
            <a:lstStyle/>
            <a:p>
              <a:pPr algn="ctr"/>
              <a:r>
                <a:rPr lang="zh-CN" altLang="en-US" sz="2800" dirty="0"/>
                <a:t>物体级别识别</a:t>
              </a:r>
              <a:endParaRPr lang="en-US" sz="2800" dirty="0"/>
            </a:p>
          </p:txBody>
        </p:sp>
      </p:grpSp>
      <p:grpSp>
        <p:nvGrpSpPr>
          <p:cNvPr id="7" name="Group 6">
            <a:extLst>
              <a:ext uri="{FF2B5EF4-FFF2-40B4-BE49-F238E27FC236}">
                <a16:creationId xmlns:a16="http://schemas.microsoft.com/office/drawing/2014/main" id="{F320EDC8-8E70-024C-A4D2-0E15EC6E5F50}"/>
              </a:ext>
            </a:extLst>
          </p:cNvPr>
          <p:cNvGrpSpPr/>
          <p:nvPr/>
        </p:nvGrpSpPr>
        <p:grpSpPr>
          <a:xfrm>
            <a:off x="3569018" y="3214756"/>
            <a:ext cx="2424058" cy="1606378"/>
            <a:chOff x="2893137" y="3299423"/>
            <a:chExt cx="2424058" cy="1606378"/>
          </a:xfrm>
        </p:grpSpPr>
        <p:sp>
          <p:nvSpPr>
            <p:cNvPr id="18" name="Chevron 17">
              <a:extLst>
                <a:ext uri="{FF2B5EF4-FFF2-40B4-BE49-F238E27FC236}">
                  <a16:creationId xmlns:a16="http://schemas.microsoft.com/office/drawing/2014/main" id="{124E90F7-F3B5-2E4D-A5B9-A6617E4735B9}"/>
                </a:ext>
              </a:extLst>
            </p:cNvPr>
            <p:cNvSpPr/>
            <p:nvPr/>
          </p:nvSpPr>
          <p:spPr>
            <a:xfrm>
              <a:off x="2893137" y="3299423"/>
              <a:ext cx="2424058"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E063D3DC-8EC0-F64A-B4DD-BF54A990772A}"/>
                </a:ext>
              </a:extLst>
            </p:cNvPr>
            <p:cNvSpPr txBox="1"/>
            <p:nvPr/>
          </p:nvSpPr>
          <p:spPr>
            <a:xfrm>
              <a:off x="3269226" y="3625552"/>
              <a:ext cx="1828281" cy="954107"/>
            </a:xfrm>
            <a:prstGeom prst="rect">
              <a:avLst/>
            </a:prstGeom>
            <a:noFill/>
          </p:spPr>
          <p:txBody>
            <a:bodyPr wrap="square" rtlCol="0">
              <a:spAutoFit/>
            </a:bodyPr>
            <a:lstStyle/>
            <a:p>
              <a:pPr algn="ctr"/>
              <a:r>
                <a:rPr lang="zh-CN" altLang="en-US" sz="2800" dirty="0"/>
                <a:t>场景级别识别</a:t>
              </a:r>
              <a:endParaRPr lang="en-US" sz="2800" dirty="0"/>
            </a:p>
          </p:txBody>
        </p:sp>
      </p:grpSp>
      <p:grpSp>
        <p:nvGrpSpPr>
          <p:cNvPr id="21" name="Group 20">
            <a:extLst>
              <a:ext uri="{FF2B5EF4-FFF2-40B4-BE49-F238E27FC236}">
                <a16:creationId xmlns:a16="http://schemas.microsoft.com/office/drawing/2014/main" id="{A647FCF9-07ED-6F42-91BF-1C68CDE34DF9}"/>
              </a:ext>
            </a:extLst>
          </p:cNvPr>
          <p:cNvGrpSpPr/>
          <p:nvPr/>
        </p:nvGrpSpPr>
        <p:grpSpPr>
          <a:xfrm>
            <a:off x="6186603" y="3214756"/>
            <a:ext cx="2424058" cy="1606378"/>
            <a:chOff x="5510722" y="3299423"/>
            <a:chExt cx="2424058" cy="1606378"/>
          </a:xfrm>
        </p:grpSpPr>
        <p:sp>
          <p:nvSpPr>
            <p:cNvPr id="19" name="Chevron 18">
              <a:extLst>
                <a:ext uri="{FF2B5EF4-FFF2-40B4-BE49-F238E27FC236}">
                  <a16:creationId xmlns:a16="http://schemas.microsoft.com/office/drawing/2014/main" id="{1C246F8B-74E4-E04C-8A55-8DB4A554746A}"/>
                </a:ext>
              </a:extLst>
            </p:cNvPr>
            <p:cNvSpPr/>
            <p:nvPr/>
          </p:nvSpPr>
          <p:spPr>
            <a:xfrm>
              <a:off x="5510722" y="3299423"/>
              <a:ext cx="2424058"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6804090B-39D4-5D4D-A376-3F7F61C7D439}"/>
                </a:ext>
              </a:extLst>
            </p:cNvPr>
            <p:cNvSpPr txBox="1"/>
            <p:nvPr/>
          </p:nvSpPr>
          <p:spPr>
            <a:xfrm>
              <a:off x="5836407" y="3625552"/>
              <a:ext cx="1772687" cy="954107"/>
            </a:xfrm>
            <a:prstGeom prst="rect">
              <a:avLst/>
            </a:prstGeom>
            <a:noFill/>
          </p:spPr>
          <p:txBody>
            <a:bodyPr wrap="square" rtlCol="0">
              <a:spAutoFit/>
            </a:bodyPr>
            <a:lstStyle/>
            <a:p>
              <a:pPr algn="ctr"/>
              <a:r>
                <a:rPr lang="zh-CN" altLang="en-US" sz="2800" dirty="0"/>
                <a:t>场景级别理解</a:t>
              </a:r>
              <a:endParaRPr lang="en-US" sz="2800" dirty="0"/>
            </a:p>
          </p:txBody>
        </p:sp>
      </p:grpSp>
      <p:grpSp>
        <p:nvGrpSpPr>
          <p:cNvPr id="22" name="Group 21">
            <a:extLst>
              <a:ext uri="{FF2B5EF4-FFF2-40B4-BE49-F238E27FC236}">
                <a16:creationId xmlns:a16="http://schemas.microsoft.com/office/drawing/2014/main" id="{F03455D5-8CC3-284D-ABA3-60B8E7422564}"/>
              </a:ext>
            </a:extLst>
          </p:cNvPr>
          <p:cNvGrpSpPr/>
          <p:nvPr/>
        </p:nvGrpSpPr>
        <p:grpSpPr>
          <a:xfrm>
            <a:off x="8692675" y="3214756"/>
            <a:ext cx="2424058" cy="1606378"/>
            <a:chOff x="8783777" y="3299423"/>
            <a:chExt cx="2424058" cy="1606378"/>
          </a:xfrm>
        </p:grpSpPr>
        <p:sp>
          <p:nvSpPr>
            <p:cNvPr id="20" name="Chevron 19">
              <a:extLst>
                <a:ext uri="{FF2B5EF4-FFF2-40B4-BE49-F238E27FC236}">
                  <a16:creationId xmlns:a16="http://schemas.microsoft.com/office/drawing/2014/main" id="{BF65CDE4-B1DD-DD42-8C95-DFA85AFAD26E}"/>
                </a:ext>
              </a:extLst>
            </p:cNvPr>
            <p:cNvSpPr/>
            <p:nvPr/>
          </p:nvSpPr>
          <p:spPr>
            <a:xfrm>
              <a:off x="8783777" y="3299423"/>
              <a:ext cx="2424058" cy="1606378"/>
            </a:xfrm>
            <a:prstGeom prst="chevron">
              <a:avLst>
                <a:gd name="adj" fmla="val 22918"/>
              </a:avLst>
            </a:prstGeom>
            <a:solidFill>
              <a:schemeClr val="bg1">
                <a:lumMod val="9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F17B24EF-B7D2-AB43-836C-F6A799B2578E}"/>
                </a:ext>
              </a:extLst>
            </p:cNvPr>
            <p:cNvSpPr txBox="1"/>
            <p:nvPr/>
          </p:nvSpPr>
          <p:spPr>
            <a:xfrm>
              <a:off x="9099571" y="3625552"/>
              <a:ext cx="1792470" cy="954107"/>
            </a:xfrm>
            <a:prstGeom prst="rect">
              <a:avLst/>
            </a:prstGeom>
            <a:noFill/>
          </p:spPr>
          <p:txBody>
            <a:bodyPr wrap="square" rtlCol="0">
              <a:spAutoFit/>
            </a:bodyPr>
            <a:lstStyle/>
            <a:p>
              <a:pPr algn="ctr"/>
              <a:r>
                <a:rPr lang="zh-CN" altLang="en-US" sz="2800" dirty="0"/>
                <a:t>场景级别推理</a:t>
              </a:r>
              <a:endParaRPr lang="en-US" sz="2800" dirty="0"/>
            </a:p>
          </p:txBody>
        </p:sp>
      </p:grpSp>
      <p:sp>
        <p:nvSpPr>
          <p:cNvPr id="6" name="Slide Number Placeholder 5">
            <a:extLst>
              <a:ext uri="{FF2B5EF4-FFF2-40B4-BE49-F238E27FC236}">
                <a16:creationId xmlns:a16="http://schemas.microsoft.com/office/drawing/2014/main" id="{24B6E881-6B14-6A44-9725-D145EA9CCE46}"/>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a:t>
            </a:fld>
            <a:endParaRPr lang="en-US"/>
          </a:p>
        </p:txBody>
      </p:sp>
    </p:spTree>
    <p:extLst>
      <p:ext uri="{BB962C8B-B14F-4D97-AF65-F5344CB8AC3E}">
        <p14:creationId xmlns:p14="http://schemas.microsoft.com/office/powerpoint/2010/main" val="2853548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1B7149-3709-9941-9D5F-CD82B5A36969}"/>
              </a:ext>
            </a:extLst>
          </p:cNvPr>
          <p:cNvSpPr>
            <a:spLocks noGrp="1"/>
          </p:cNvSpPr>
          <p:nvPr>
            <p:ph idx="1"/>
          </p:nvPr>
        </p:nvSpPr>
        <p:spPr/>
        <p:txBody>
          <a:bodyPr/>
          <a:lstStyle/>
          <a:p>
            <a:pPr>
              <a:lnSpc>
                <a:spcPct val="120000"/>
              </a:lnSpc>
            </a:pPr>
            <a:r>
              <a:rPr lang="zh-CN" altLang="en-US" sz="2400" dirty="0"/>
              <a:t>自顶向下模型（</a:t>
            </a:r>
            <a:r>
              <a:rPr lang="en-US" altLang="zh-CN" sz="2400" dirty="0">
                <a:latin typeface="Arial" panose="020B0604020202020204" pitchFamily="34" charset="0"/>
                <a:cs typeface="Arial" panose="020B0604020202020204" pitchFamily="34" charset="0"/>
              </a:rPr>
              <a:t>top-down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approaches</a:t>
            </a:r>
            <a:r>
              <a:rPr lang="zh-CN" altLang="en-US" sz="2400" dirty="0"/>
              <a:t>）</a:t>
            </a:r>
            <a:endParaRPr lang="en-US" altLang="zh-CN" sz="2400" dirty="0"/>
          </a:p>
          <a:p>
            <a:pPr lvl="1">
              <a:lnSpc>
                <a:spcPct val="120000"/>
              </a:lnSpc>
            </a:pPr>
            <a:r>
              <a:rPr lang="zh-CN" altLang="en-US" sz="2000" dirty="0"/>
              <a:t>滑窗型</a:t>
            </a:r>
            <a:endParaRPr lang="en-US" altLang="zh-CN" sz="2000" dirty="0"/>
          </a:p>
          <a:p>
            <a:pPr lvl="1">
              <a:lnSpc>
                <a:spcPct val="120000"/>
              </a:lnSpc>
            </a:pPr>
            <a:r>
              <a:rPr lang="zh-CN" altLang="en-US" sz="2000" dirty="0"/>
              <a:t>锚框型</a:t>
            </a:r>
            <a:endParaRPr lang="en-US" altLang="zh-CN" sz="2000" dirty="0"/>
          </a:p>
          <a:p>
            <a:pPr>
              <a:lnSpc>
                <a:spcPct val="120000"/>
              </a:lnSpc>
            </a:pPr>
            <a:r>
              <a:rPr lang="zh-CN" altLang="en-US" sz="2400" dirty="0"/>
              <a:t>稀疏型自底向上模型（</a:t>
            </a:r>
            <a:r>
              <a:rPr lang="en-US" altLang="zh-CN" sz="2400" dirty="0">
                <a:latin typeface="Arial" panose="020B0604020202020204" pitchFamily="34" charset="0"/>
                <a:cs typeface="Arial" panose="020B0604020202020204" pitchFamily="34" charset="0"/>
              </a:rPr>
              <a:t>bottom-up</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approaches</a:t>
            </a:r>
            <a:r>
              <a:rPr lang="zh-CN" altLang="en-US" sz="2400" dirty="0"/>
              <a:t>）</a:t>
            </a:r>
            <a:endParaRPr lang="en-US" altLang="zh-CN" sz="2400" dirty="0"/>
          </a:p>
        </p:txBody>
      </p:sp>
      <p:sp>
        <p:nvSpPr>
          <p:cNvPr id="3" name="Title 2">
            <a:extLst>
              <a:ext uri="{FF2B5EF4-FFF2-40B4-BE49-F238E27FC236}">
                <a16:creationId xmlns:a16="http://schemas.microsoft.com/office/drawing/2014/main" id="{AF171318-5CF2-4C49-B131-AC1E5EBA97BA}"/>
              </a:ext>
            </a:extLst>
          </p:cNvPr>
          <p:cNvSpPr>
            <a:spLocks noGrp="1"/>
          </p:cNvSpPr>
          <p:nvPr>
            <p:ph type="title"/>
          </p:nvPr>
        </p:nvSpPr>
        <p:spPr/>
        <p:txBody>
          <a:bodyPr/>
          <a:lstStyle/>
          <a:p>
            <a:r>
              <a:rPr lang="zh-CN" altLang="en-US" dirty="0"/>
              <a:t>现有的工作</a:t>
            </a:r>
            <a:endParaRPr lang="en-US" dirty="0"/>
          </a:p>
        </p:txBody>
      </p:sp>
      <p:sp>
        <p:nvSpPr>
          <p:cNvPr id="4" name="Slide Number Placeholder 3">
            <a:extLst>
              <a:ext uri="{FF2B5EF4-FFF2-40B4-BE49-F238E27FC236}">
                <a16:creationId xmlns:a16="http://schemas.microsoft.com/office/drawing/2014/main" id="{BCCC0C9F-014C-E943-A89F-B89B59B0290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60</a:t>
            </a:fld>
            <a:endParaRPr lang="en-US"/>
          </a:p>
        </p:txBody>
      </p:sp>
    </p:spTree>
    <p:extLst>
      <p:ext uri="{BB962C8B-B14F-4D97-AF65-F5344CB8AC3E}">
        <p14:creationId xmlns:p14="http://schemas.microsoft.com/office/powerpoint/2010/main" val="2464962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6ECA8-CFB5-6E45-9F81-A7458612C165}"/>
              </a:ext>
            </a:extLst>
          </p:cNvPr>
          <p:cNvSpPr>
            <a:spLocks noGrp="1"/>
          </p:cNvSpPr>
          <p:nvPr>
            <p:ph type="title"/>
          </p:nvPr>
        </p:nvSpPr>
        <p:spPr>
          <a:xfrm>
            <a:off x="545125" y="365125"/>
            <a:ext cx="10515600" cy="1325563"/>
          </a:xfrm>
        </p:spPr>
        <p:txBody>
          <a:bodyPr/>
          <a:lstStyle/>
          <a:p>
            <a:r>
              <a:rPr lang="zh-CN" altLang="en-US" dirty="0"/>
              <a:t>自顶向下（滑窗型）</a:t>
            </a:r>
            <a:endParaRPr lang="en-US" dirty="0"/>
          </a:p>
        </p:txBody>
      </p:sp>
      <p:pic>
        <p:nvPicPr>
          <p:cNvPr id="4" name="Picture 3">
            <a:extLst>
              <a:ext uri="{FF2B5EF4-FFF2-40B4-BE49-F238E27FC236}">
                <a16:creationId xmlns:a16="http://schemas.microsoft.com/office/drawing/2014/main" id="{BF0897C1-28A8-9141-A7ED-84D4FD5A44A8}"/>
              </a:ext>
            </a:extLst>
          </p:cNvPr>
          <p:cNvPicPr>
            <a:picLocks noChangeAspect="1"/>
          </p:cNvPicPr>
          <p:nvPr/>
        </p:nvPicPr>
        <p:blipFill>
          <a:blip r:embed="rId2"/>
          <a:stretch>
            <a:fillRect/>
          </a:stretch>
        </p:blipFill>
        <p:spPr>
          <a:xfrm>
            <a:off x="3097089" y="2584801"/>
            <a:ext cx="5246115" cy="1200763"/>
          </a:xfrm>
          <a:prstGeom prst="rect">
            <a:avLst/>
          </a:prstGeom>
        </p:spPr>
      </p:pic>
      <p:sp>
        <p:nvSpPr>
          <p:cNvPr id="5" name="内容占位符 2">
            <a:extLst>
              <a:ext uri="{FF2B5EF4-FFF2-40B4-BE49-F238E27FC236}">
                <a16:creationId xmlns:a16="http://schemas.microsoft.com/office/drawing/2014/main" id="{CB4D0A2A-66BF-E942-ABAF-587B9BEDFB59}"/>
              </a:ext>
            </a:extLst>
          </p:cNvPr>
          <p:cNvSpPr txBox="1">
            <a:spLocks/>
          </p:cNvSpPr>
          <p:nvPr/>
        </p:nvSpPr>
        <p:spPr>
          <a:xfrm>
            <a:off x="545125" y="1855264"/>
            <a:ext cx="11084167"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cs typeface="Calibri" charset="0"/>
              </a:rPr>
              <a:t>滑窗型</a:t>
            </a:r>
            <a:r>
              <a:rPr lang="zh-CN" altLang="en-US" dirty="0">
                <a:cs typeface="Calibri" charset="0"/>
              </a:rPr>
              <a:t>：忽略了视频各帧之间的联系，简化成一个多模态匹配问题</a:t>
            </a:r>
            <a:endParaRPr lang="en-US" altLang="zh-CN" dirty="0">
              <a:cs typeface="Calibri" charset="0"/>
            </a:endParaRPr>
          </a:p>
        </p:txBody>
      </p:sp>
      <p:sp>
        <p:nvSpPr>
          <p:cNvPr id="6" name="Content Placeholder 2">
            <a:extLst>
              <a:ext uri="{FF2B5EF4-FFF2-40B4-BE49-F238E27FC236}">
                <a16:creationId xmlns:a16="http://schemas.microsoft.com/office/drawing/2014/main" id="{F0C37702-C98A-BF46-A64E-02716C69B78C}"/>
              </a:ext>
            </a:extLst>
          </p:cNvPr>
          <p:cNvSpPr txBox="1">
            <a:spLocks/>
          </p:cNvSpPr>
          <p:nvPr/>
        </p:nvSpPr>
        <p:spPr>
          <a:xfrm>
            <a:off x="0" y="6608758"/>
            <a:ext cx="7182853" cy="2492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charset="0"/>
                <a:ea typeface="Arial" charset="0"/>
                <a:cs typeface="Arial" charset="0"/>
              </a:rPr>
              <a:t>Jingyuan</a:t>
            </a:r>
            <a:r>
              <a:rPr lang="en-US" sz="1000" dirty="0">
                <a:solidFill>
                  <a:schemeClr val="tx1">
                    <a:lumMod val="50000"/>
                    <a:lumOff val="50000"/>
                  </a:schemeClr>
                </a:solidFill>
                <a:latin typeface="Arial" charset="0"/>
                <a:ea typeface="Arial" charset="0"/>
                <a:cs typeface="Arial" charset="0"/>
              </a:rPr>
              <a:t> Chen et al. Temporally Grounding Natural Sentence in Video. In EMNLP, 2018.</a:t>
            </a:r>
          </a:p>
        </p:txBody>
      </p:sp>
      <p:pic>
        <p:nvPicPr>
          <p:cNvPr id="7" name="Picture 6">
            <a:extLst>
              <a:ext uri="{FF2B5EF4-FFF2-40B4-BE49-F238E27FC236}">
                <a16:creationId xmlns:a16="http://schemas.microsoft.com/office/drawing/2014/main" id="{278814C1-CFE9-D940-9C24-85A4947A9890}"/>
              </a:ext>
            </a:extLst>
          </p:cNvPr>
          <p:cNvPicPr>
            <a:picLocks noChangeAspect="1"/>
          </p:cNvPicPr>
          <p:nvPr/>
        </p:nvPicPr>
        <p:blipFill>
          <a:blip r:embed="rId3"/>
          <a:stretch>
            <a:fillRect/>
          </a:stretch>
        </p:blipFill>
        <p:spPr>
          <a:xfrm>
            <a:off x="1776027" y="3785564"/>
            <a:ext cx="8335143" cy="2823193"/>
          </a:xfrm>
          <a:prstGeom prst="rect">
            <a:avLst/>
          </a:prstGeom>
        </p:spPr>
      </p:pic>
      <p:sp>
        <p:nvSpPr>
          <p:cNvPr id="2" name="Slide Number Placeholder 1">
            <a:extLst>
              <a:ext uri="{FF2B5EF4-FFF2-40B4-BE49-F238E27FC236}">
                <a16:creationId xmlns:a16="http://schemas.microsoft.com/office/drawing/2014/main" id="{F94D8CA0-01F8-5D41-ABFD-3D756619482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61</a:t>
            </a:fld>
            <a:endParaRPr lang="en-US"/>
          </a:p>
        </p:txBody>
      </p:sp>
    </p:spTree>
    <p:extLst>
      <p:ext uri="{BB962C8B-B14F-4D97-AF65-F5344CB8AC3E}">
        <p14:creationId xmlns:p14="http://schemas.microsoft.com/office/powerpoint/2010/main" val="1097390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6ECA8-CFB5-6E45-9F81-A7458612C165}"/>
              </a:ext>
            </a:extLst>
          </p:cNvPr>
          <p:cNvSpPr>
            <a:spLocks noGrp="1"/>
          </p:cNvSpPr>
          <p:nvPr>
            <p:ph type="title"/>
          </p:nvPr>
        </p:nvSpPr>
        <p:spPr>
          <a:xfrm>
            <a:off x="545125" y="365125"/>
            <a:ext cx="10515600" cy="1325563"/>
          </a:xfrm>
        </p:spPr>
        <p:txBody>
          <a:bodyPr/>
          <a:lstStyle/>
          <a:p>
            <a:r>
              <a:rPr lang="zh-CN" altLang="en-US" dirty="0"/>
              <a:t>自顶向下（锚框型）</a:t>
            </a:r>
            <a:endParaRPr lang="en-US" dirty="0"/>
          </a:p>
        </p:txBody>
      </p:sp>
      <p:pic>
        <p:nvPicPr>
          <p:cNvPr id="4" name="Picture 3">
            <a:extLst>
              <a:ext uri="{FF2B5EF4-FFF2-40B4-BE49-F238E27FC236}">
                <a16:creationId xmlns:a16="http://schemas.microsoft.com/office/drawing/2014/main" id="{DF8D65B8-8DE2-404A-8417-536296933FF1}"/>
              </a:ext>
            </a:extLst>
          </p:cNvPr>
          <p:cNvPicPr>
            <a:picLocks noChangeAspect="1"/>
          </p:cNvPicPr>
          <p:nvPr/>
        </p:nvPicPr>
        <p:blipFill>
          <a:blip r:embed="rId2"/>
          <a:stretch>
            <a:fillRect/>
          </a:stretch>
        </p:blipFill>
        <p:spPr>
          <a:xfrm>
            <a:off x="3121433" y="2570336"/>
            <a:ext cx="5246115" cy="1200763"/>
          </a:xfrm>
          <a:prstGeom prst="rect">
            <a:avLst/>
          </a:prstGeom>
        </p:spPr>
      </p:pic>
      <p:pic>
        <p:nvPicPr>
          <p:cNvPr id="6" name="Picture 5">
            <a:extLst>
              <a:ext uri="{FF2B5EF4-FFF2-40B4-BE49-F238E27FC236}">
                <a16:creationId xmlns:a16="http://schemas.microsoft.com/office/drawing/2014/main" id="{2959C670-F8A6-0D42-88E5-C85320B8315A}"/>
              </a:ext>
            </a:extLst>
          </p:cNvPr>
          <p:cNvPicPr>
            <a:picLocks noChangeAspect="1"/>
          </p:cNvPicPr>
          <p:nvPr/>
        </p:nvPicPr>
        <p:blipFill>
          <a:blip r:embed="rId3"/>
          <a:stretch>
            <a:fillRect/>
          </a:stretch>
        </p:blipFill>
        <p:spPr>
          <a:xfrm>
            <a:off x="1776027" y="3771099"/>
            <a:ext cx="7936928" cy="2799535"/>
          </a:xfrm>
          <a:prstGeom prst="rect">
            <a:avLst/>
          </a:prstGeom>
        </p:spPr>
      </p:pic>
      <p:sp>
        <p:nvSpPr>
          <p:cNvPr id="7" name="内容占位符 2">
            <a:extLst>
              <a:ext uri="{FF2B5EF4-FFF2-40B4-BE49-F238E27FC236}">
                <a16:creationId xmlns:a16="http://schemas.microsoft.com/office/drawing/2014/main" id="{BA80288B-ABEF-5541-BB4F-DE3A83EEBD22}"/>
              </a:ext>
            </a:extLst>
          </p:cNvPr>
          <p:cNvSpPr txBox="1">
            <a:spLocks/>
          </p:cNvSpPr>
          <p:nvPr/>
        </p:nvSpPr>
        <p:spPr>
          <a:xfrm>
            <a:off x="545125" y="1855264"/>
            <a:ext cx="11084167"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cs typeface="Calibri" charset="0"/>
              </a:rPr>
              <a:t>锚框型</a:t>
            </a:r>
            <a:r>
              <a:rPr lang="zh-CN" altLang="en-US" dirty="0">
                <a:cs typeface="Calibri" charset="0"/>
              </a:rPr>
              <a:t>：它借鉴了锚框型目标检测器的基本思想（如： </a:t>
            </a:r>
            <a:r>
              <a:rPr lang="en-US" altLang="zh-CN" dirty="0">
                <a:latin typeface="Arial" panose="020B0604020202020204" pitchFamily="34" charset="0"/>
                <a:cs typeface="Arial" panose="020B0604020202020204" pitchFamily="34" charset="0"/>
              </a:rPr>
              <a:t>Faster R-CNN</a:t>
            </a:r>
            <a:r>
              <a:rPr lang="zh-CN" altLang="en-US" dirty="0">
                <a:cs typeface="Calibri" charset="0"/>
              </a:rPr>
              <a:t>）</a:t>
            </a:r>
            <a:endParaRPr lang="en-US" altLang="zh-CN" dirty="0">
              <a:cs typeface="Calibri" charset="0"/>
            </a:endParaRPr>
          </a:p>
        </p:txBody>
      </p:sp>
      <p:sp>
        <p:nvSpPr>
          <p:cNvPr id="2" name="Slide Number Placeholder 1">
            <a:extLst>
              <a:ext uri="{FF2B5EF4-FFF2-40B4-BE49-F238E27FC236}">
                <a16:creationId xmlns:a16="http://schemas.microsoft.com/office/drawing/2014/main" id="{63F4FFDE-4097-7540-BC98-6F28CA4C8C4E}"/>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62</a:t>
            </a:fld>
            <a:endParaRPr lang="en-US"/>
          </a:p>
        </p:txBody>
      </p:sp>
      <p:sp>
        <p:nvSpPr>
          <p:cNvPr id="8" name="Content Placeholder 2">
            <a:extLst>
              <a:ext uri="{FF2B5EF4-FFF2-40B4-BE49-F238E27FC236}">
                <a16:creationId xmlns:a16="http://schemas.microsoft.com/office/drawing/2014/main" id="{878D6F74-07F6-4241-91D7-4DF65C2E8A53}"/>
              </a:ext>
            </a:extLst>
          </p:cNvPr>
          <p:cNvSpPr txBox="1">
            <a:spLocks/>
          </p:cNvSpPr>
          <p:nvPr/>
        </p:nvSpPr>
        <p:spPr>
          <a:xfrm>
            <a:off x="0" y="6608758"/>
            <a:ext cx="7182853" cy="2492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charset="0"/>
                <a:ea typeface="Arial" charset="0"/>
                <a:cs typeface="Arial" charset="0"/>
              </a:rPr>
              <a:t>Jingyuan</a:t>
            </a:r>
            <a:r>
              <a:rPr lang="en-US" sz="1000" dirty="0">
                <a:solidFill>
                  <a:schemeClr val="tx1">
                    <a:lumMod val="50000"/>
                    <a:lumOff val="50000"/>
                  </a:schemeClr>
                </a:solidFill>
                <a:latin typeface="Arial" charset="0"/>
                <a:ea typeface="Arial" charset="0"/>
                <a:cs typeface="Arial" charset="0"/>
              </a:rPr>
              <a:t> Chen et al. Temporally Grounding Natural Sentence in Video. In EMNLP, 2018.</a:t>
            </a:r>
          </a:p>
        </p:txBody>
      </p:sp>
    </p:spTree>
    <p:extLst>
      <p:ext uri="{BB962C8B-B14F-4D97-AF65-F5344CB8AC3E}">
        <p14:creationId xmlns:p14="http://schemas.microsoft.com/office/powerpoint/2010/main" val="2349352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C7FCC-6124-C14D-A7BC-E37F5EA0BF8F}"/>
              </a:ext>
            </a:extLst>
          </p:cNvPr>
          <p:cNvSpPr>
            <a:spLocks noGrp="1"/>
          </p:cNvSpPr>
          <p:nvPr>
            <p:ph idx="1"/>
          </p:nvPr>
        </p:nvSpPr>
        <p:spPr/>
        <p:txBody>
          <a:bodyPr/>
          <a:lstStyle/>
          <a:p>
            <a:pPr marL="0" indent="0">
              <a:lnSpc>
                <a:spcPct val="120000"/>
              </a:lnSpc>
              <a:buNone/>
            </a:pPr>
            <a:r>
              <a:rPr lang="zh-CN" altLang="en-US" sz="2400" dirty="0"/>
              <a:t>优点：</a:t>
            </a:r>
            <a:endParaRPr lang="en-US" altLang="zh-CN" sz="2400" dirty="0"/>
          </a:p>
          <a:p>
            <a:pPr lvl="1">
              <a:lnSpc>
                <a:spcPct val="120000"/>
              </a:lnSpc>
            </a:pPr>
            <a:r>
              <a:rPr lang="zh-CN" altLang="en-US" sz="2000" dirty="0"/>
              <a:t>达到目前最好的实验性能</a:t>
            </a:r>
            <a:endParaRPr lang="en-US" altLang="zh-CN" sz="2000" dirty="0"/>
          </a:p>
          <a:p>
            <a:pPr marL="0" indent="0">
              <a:lnSpc>
                <a:spcPct val="120000"/>
              </a:lnSpc>
              <a:buNone/>
            </a:pPr>
            <a:r>
              <a:rPr lang="zh-CN" altLang="en-US" sz="2400" dirty="0"/>
              <a:t>缺点：</a:t>
            </a:r>
            <a:endParaRPr lang="en-US" altLang="zh-CN" sz="2400" dirty="0"/>
          </a:p>
          <a:p>
            <a:pPr lvl="1">
              <a:lnSpc>
                <a:spcPct val="120000"/>
              </a:lnSpc>
            </a:pPr>
            <a:r>
              <a:rPr lang="zh-CN" altLang="en-US" sz="2000" dirty="0"/>
              <a:t>许多人为定义的规则（如：锚框或滑窗的数量、大小等）</a:t>
            </a:r>
            <a:endParaRPr lang="en-US" altLang="zh-CN" sz="2000" dirty="0"/>
          </a:p>
          <a:p>
            <a:pPr lvl="1">
              <a:lnSpc>
                <a:spcPct val="120000"/>
              </a:lnSpc>
            </a:pPr>
            <a:r>
              <a:rPr lang="zh-CN" altLang="en-US" sz="2000" dirty="0"/>
              <a:t>计算量大，导致定位速度慢（需要密集地放置锚框</a:t>
            </a:r>
            <a:r>
              <a:rPr lang="en-US" altLang="zh-CN" sz="2000" dirty="0"/>
              <a:t>/</a:t>
            </a:r>
            <a:r>
              <a:rPr lang="zh-CN" altLang="en-US" sz="2000" dirty="0"/>
              <a:t>滑窗）</a:t>
            </a:r>
            <a:endParaRPr lang="en-US" sz="2000" dirty="0"/>
          </a:p>
        </p:txBody>
      </p:sp>
      <p:sp>
        <p:nvSpPr>
          <p:cNvPr id="3" name="Title 2">
            <a:extLst>
              <a:ext uri="{FF2B5EF4-FFF2-40B4-BE49-F238E27FC236}">
                <a16:creationId xmlns:a16="http://schemas.microsoft.com/office/drawing/2014/main" id="{6DBD61B1-9EF0-534A-9CAF-67DAEC039F25}"/>
              </a:ext>
            </a:extLst>
          </p:cNvPr>
          <p:cNvSpPr>
            <a:spLocks noGrp="1"/>
          </p:cNvSpPr>
          <p:nvPr>
            <p:ph type="title"/>
          </p:nvPr>
        </p:nvSpPr>
        <p:spPr>
          <a:xfrm>
            <a:off x="838200" y="365125"/>
            <a:ext cx="10215344" cy="1325563"/>
          </a:xfrm>
        </p:spPr>
        <p:txBody>
          <a:bodyPr/>
          <a:lstStyle/>
          <a:p>
            <a:r>
              <a:rPr lang="zh-CN" altLang="en-US" dirty="0"/>
              <a:t>自顶向下</a:t>
            </a:r>
            <a:r>
              <a:rPr lang="en-US" altLang="zh-CN" dirty="0"/>
              <a:t>-</a:t>
            </a:r>
            <a:r>
              <a:rPr lang="zh-CN" altLang="en-US" dirty="0"/>
              <a:t>总结</a:t>
            </a:r>
            <a:endParaRPr lang="en-US" dirty="0"/>
          </a:p>
        </p:txBody>
      </p:sp>
      <p:sp>
        <p:nvSpPr>
          <p:cNvPr id="4" name="Slide Number Placeholder 3">
            <a:extLst>
              <a:ext uri="{FF2B5EF4-FFF2-40B4-BE49-F238E27FC236}">
                <a16:creationId xmlns:a16="http://schemas.microsoft.com/office/drawing/2014/main" id="{7CF5443D-5E13-994A-9E48-57B737C5789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63</a:t>
            </a:fld>
            <a:endParaRPr lang="en-US"/>
          </a:p>
        </p:txBody>
      </p:sp>
    </p:spTree>
    <p:extLst>
      <p:ext uri="{BB962C8B-B14F-4D97-AF65-F5344CB8AC3E}">
        <p14:creationId xmlns:p14="http://schemas.microsoft.com/office/powerpoint/2010/main" val="309181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EC083-DE69-6D4D-B675-6719B084B929}"/>
              </a:ext>
            </a:extLst>
          </p:cNvPr>
          <p:cNvSpPr>
            <a:spLocks noGrp="1"/>
          </p:cNvSpPr>
          <p:nvPr>
            <p:ph type="title"/>
          </p:nvPr>
        </p:nvSpPr>
        <p:spPr/>
        <p:txBody>
          <a:bodyPr/>
          <a:lstStyle/>
          <a:p>
            <a:r>
              <a:rPr lang="zh-CN" altLang="en-US" dirty="0"/>
              <a:t>稀疏型自底向上</a:t>
            </a:r>
            <a:endParaRPr lang="en-US" dirty="0"/>
          </a:p>
        </p:txBody>
      </p:sp>
      <p:pic>
        <p:nvPicPr>
          <p:cNvPr id="4" name="Picture 3">
            <a:extLst>
              <a:ext uri="{FF2B5EF4-FFF2-40B4-BE49-F238E27FC236}">
                <a16:creationId xmlns:a16="http://schemas.microsoft.com/office/drawing/2014/main" id="{0AB64913-7399-364B-AA50-8F9A12C6C638}"/>
              </a:ext>
            </a:extLst>
          </p:cNvPr>
          <p:cNvPicPr>
            <a:picLocks noChangeAspect="1"/>
          </p:cNvPicPr>
          <p:nvPr/>
        </p:nvPicPr>
        <p:blipFill>
          <a:blip r:embed="rId2"/>
          <a:stretch>
            <a:fillRect/>
          </a:stretch>
        </p:blipFill>
        <p:spPr>
          <a:xfrm>
            <a:off x="1021608" y="2439390"/>
            <a:ext cx="10718800" cy="4053485"/>
          </a:xfrm>
          <a:prstGeom prst="rect">
            <a:avLst/>
          </a:prstGeom>
        </p:spPr>
      </p:pic>
      <p:sp>
        <p:nvSpPr>
          <p:cNvPr id="7" name="Content Placeholder 2">
            <a:extLst>
              <a:ext uri="{FF2B5EF4-FFF2-40B4-BE49-F238E27FC236}">
                <a16:creationId xmlns:a16="http://schemas.microsoft.com/office/drawing/2014/main" id="{9281E66B-7EF0-6E4C-B233-B04F6FF78720}"/>
              </a:ext>
            </a:extLst>
          </p:cNvPr>
          <p:cNvSpPr txBox="1">
            <a:spLocks/>
          </p:cNvSpPr>
          <p:nvPr/>
        </p:nvSpPr>
        <p:spPr>
          <a:xfrm>
            <a:off x="0" y="6609752"/>
            <a:ext cx="11353800" cy="240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charset="0"/>
                <a:ea typeface="Arial" charset="0"/>
                <a:cs typeface="Arial" charset="0"/>
              </a:rPr>
              <a:t>Yitian</a:t>
            </a:r>
            <a:r>
              <a:rPr lang="en-US" sz="1000" dirty="0">
                <a:solidFill>
                  <a:schemeClr val="tx1">
                    <a:lumMod val="50000"/>
                    <a:lumOff val="50000"/>
                  </a:schemeClr>
                </a:solidFill>
                <a:latin typeface="Arial" charset="0"/>
                <a:ea typeface="Arial" charset="0"/>
                <a:cs typeface="Arial" charset="0"/>
              </a:rPr>
              <a:t> Yuan et al. To Find Where You Talk: Temporal Sentence Localization in Video with Attention Based Location Regression. In AAAI, 2019.</a:t>
            </a:r>
          </a:p>
        </p:txBody>
      </p:sp>
      <p:sp>
        <p:nvSpPr>
          <p:cNvPr id="5" name="内容占位符 2">
            <a:extLst>
              <a:ext uri="{FF2B5EF4-FFF2-40B4-BE49-F238E27FC236}">
                <a16:creationId xmlns:a16="http://schemas.microsoft.com/office/drawing/2014/main" id="{84E69447-F307-2E40-B4C7-DE8D67C2A023}"/>
              </a:ext>
            </a:extLst>
          </p:cNvPr>
          <p:cNvSpPr txBox="1">
            <a:spLocks/>
          </p:cNvSpPr>
          <p:nvPr/>
        </p:nvSpPr>
        <p:spPr>
          <a:xfrm>
            <a:off x="545125" y="1855264"/>
            <a:ext cx="11084167"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cs typeface="Calibri" charset="0"/>
              </a:rPr>
              <a:t>稀疏型自底向上</a:t>
            </a:r>
            <a:r>
              <a:rPr lang="zh-CN" altLang="en-US" dirty="0">
                <a:cs typeface="Calibri" charset="0"/>
              </a:rPr>
              <a:t>：直接预测两个边界帧（起始帧和终止帧）的概率</a:t>
            </a:r>
            <a:endParaRPr lang="en-US" altLang="zh-CN" dirty="0">
              <a:cs typeface="Calibri" charset="0"/>
            </a:endParaRPr>
          </a:p>
        </p:txBody>
      </p:sp>
      <p:sp>
        <p:nvSpPr>
          <p:cNvPr id="2" name="Slide Number Placeholder 1">
            <a:extLst>
              <a:ext uri="{FF2B5EF4-FFF2-40B4-BE49-F238E27FC236}">
                <a16:creationId xmlns:a16="http://schemas.microsoft.com/office/drawing/2014/main" id="{9479BEA8-D026-BF44-AF41-74B2EFC7724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64</a:t>
            </a:fld>
            <a:endParaRPr lang="en-US"/>
          </a:p>
        </p:txBody>
      </p:sp>
    </p:spTree>
    <p:extLst>
      <p:ext uri="{BB962C8B-B14F-4D97-AF65-F5344CB8AC3E}">
        <p14:creationId xmlns:p14="http://schemas.microsoft.com/office/powerpoint/2010/main" val="1317388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C7FCC-6124-C14D-A7BC-E37F5EA0BF8F}"/>
              </a:ext>
            </a:extLst>
          </p:cNvPr>
          <p:cNvSpPr>
            <a:spLocks noGrp="1"/>
          </p:cNvSpPr>
          <p:nvPr>
            <p:ph idx="1"/>
          </p:nvPr>
        </p:nvSpPr>
        <p:spPr/>
        <p:txBody>
          <a:bodyPr/>
          <a:lstStyle/>
          <a:p>
            <a:pPr marL="0" indent="0">
              <a:lnSpc>
                <a:spcPct val="120000"/>
              </a:lnSpc>
              <a:buNone/>
            </a:pPr>
            <a:r>
              <a:rPr lang="zh-CN" altLang="en-US" sz="2400" dirty="0"/>
              <a:t>优点：</a:t>
            </a:r>
            <a:endParaRPr lang="en-US" altLang="zh-CN" sz="2400" dirty="0"/>
          </a:p>
          <a:p>
            <a:pPr lvl="1">
              <a:lnSpc>
                <a:spcPct val="120000"/>
              </a:lnSpc>
            </a:pPr>
            <a:r>
              <a:rPr lang="zh-CN" altLang="en-US" sz="2000" dirty="0"/>
              <a:t>视频片段检索速度快</a:t>
            </a:r>
            <a:endParaRPr lang="en-US" altLang="zh-CN" sz="2000" dirty="0"/>
          </a:p>
          <a:p>
            <a:pPr marL="0" indent="0">
              <a:lnSpc>
                <a:spcPct val="120000"/>
              </a:lnSpc>
              <a:buNone/>
            </a:pPr>
            <a:r>
              <a:rPr lang="zh-CN" altLang="en-US" sz="2400" dirty="0"/>
              <a:t>缺点：</a:t>
            </a:r>
            <a:endParaRPr lang="en-US" altLang="zh-CN" sz="2400" dirty="0"/>
          </a:p>
          <a:p>
            <a:pPr lvl="1">
              <a:lnSpc>
                <a:spcPct val="120000"/>
              </a:lnSpc>
            </a:pPr>
            <a:r>
              <a:rPr lang="zh-CN" altLang="en-US" sz="2000" dirty="0"/>
              <a:t>对于长视频，定位准确率较低（如：数据集</a:t>
            </a:r>
            <a:r>
              <a:rPr lang="en-US" altLang="zh-CN" sz="2000" dirty="0" err="1">
                <a:latin typeface="Arial" panose="020B0604020202020204" pitchFamily="34" charset="0"/>
                <a:cs typeface="Arial" panose="020B0604020202020204" pitchFamily="34" charset="0"/>
              </a:rPr>
              <a:t>TACoS</a:t>
            </a:r>
            <a:r>
              <a:rPr lang="zh-CN" altLang="en-US" sz="2000" dirty="0"/>
              <a:t>）</a:t>
            </a:r>
            <a:endParaRPr lang="en-US" sz="2000" dirty="0"/>
          </a:p>
        </p:txBody>
      </p:sp>
      <p:sp>
        <p:nvSpPr>
          <p:cNvPr id="3" name="Title 2">
            <a:extLst>
              <a:ext uri="{FF2B5EF4-FFF2-40B4-BE49-F238E27FC236}">
                <a16:creationId xmlns:a16="http://schemas.microsoft.com/office/drawing/2014/main" id="{6DBD61B1-9EF0-534A-9CAF-67DAEC039F25}"/>
              </a:ext>
            </a:extLst>
          </p:cNvPr>
          <p:cNvSpPr>
            <a:spLocks noGrp="1"/>
          </p:cNvSpPr>
          <p:nvPr>
            <p:ph type="title"/>
          </p:nvPr>
        </p:nvSpPr>
        <p:spPr>
          <a:xfrm>
            <a:off x="191069" y="365125"/>
            <a:ext cx="10862475" cy="1325563"/>
          </a:xfrm>
        </p:spPr>
        <p:txBody>
          <a:bodyPr/>
          <a:lstStyle/>
          <a:p>
            <a:r>
              <a:rPr lang="zh-CN" altLang="en-US" dirty="0"/>
              <a:t>稀疏型自底向上</a:t>
            </a:r>
            <a:r>
              <a:rPr lang="en-US" altLang="zh-CN" dirty="0"/>
              <a:t>-</a:t>
            </a:r>
            <a:r>
              <a:rPr lang="zh-CN" altLang="en-US" dirty="0"/>
              <a:t>总结</a:t>
            </a:r>
            <a:endParaRPr lang="en-US" dirty="0"/>
          </a:p>
        </p:txBody>
      </p:sp>
      <p:sp>
        <p:nvSpPr>
          <p:cNvPr id="4" name="Slide Number Placeholder 3">
            <a:extLst>
              <a:ext uri="{FF2B5EF4-FFF2-40B4-BE49-F238E27FC236}">
                <a16:creationId xmlns:a16="http://schemas.microsoft.com/office/drawing/2014/main" id="{542B6927-C629-0F47-83F8-925DDB12BBF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65</a:t>
            </a:fld>
            <a:endParaRPr lang="en-US"/>
          </a:p>
        </p:txBody>
      </p:sp>
    </p:spTree>
    <p:extLst>
      <p:ext uri="{BB962C8B-B14F-4D97-AF65-F5344CB8AC3E}">
        <p14:creationId xmlns:p14="http://schemas.microsoft.com/office/powerpoint/2010/main" val="4270621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CB65DC-41FA-1748-832C-C6402B0B6BC4}"/>
              </a:ext>
            </a:extLst>
          </p:cNvPr>
          <p:cNvSpPr>
            <a:spLocks noGrp="1"/>
          </p:cNvSpPr>
          <p:nvPr>
            <p:ph type="title"/>
          </p:nvPr>
        </p:nvSpPr>
        <p:spPr/>
        <p:txBody>
          <a:bodyPr/>
          <a:lstStyle/>
          <a:p>
            <a:r>
              <a:rPr lang="zh-CN" altLang="en-US" dirty="0"/>
              <a:t>稀疏型自底向上</a:t>
            </a:r>
            <a:endParaRPr lang="en-US" dirty="0"/>
          </a:p>
        </p:txBody>
      </p:sp>
      <p:pic>
        <p:nvPicPr>
          <p:cNvPr id="4" name="Picture 3">
            <a:extLst>
              <a:ext uri="{FF2B5EF4-FFF2-40B4-BE49-F238E27FC236}">
                <a16:creationId xmlns:a16="http://schemas.microsoft.com/office/drawing/2014/main" id="{00FA61C0-B1CF-0847-ABC0-3F43DE40AD91}"/>
              </a:ext>
            </a:extLst>
          </p:cNvPr>
          <p:cNvPicPr>
            <a:picLocks noChangeAspect="1"/>
          </p:cNvPicPr>
          <p:nvPr/>
        </p:nvPicPr>
        <p:blipFill>
          <a:blip r:embed="rId2"/>
          <a:stretch>
            <a:fillRect/>
          </a:stretch>
        </p:blipFill>
        <p:spPr>
          <a:xfrm>
            <a:off x="1891366" y="2661128"/>
            <a:ext cx="8409268" cy="2982984"/>
          </a:xfrm>
          <a:prstGeom prst="rect">
            <a:avLst/>
          </a:prstGeom>
        </p:spPr>
      </p:pic>
      <p:sp>
        <p:nvSpPr>
          <p:cNvPr id="5" name="内容占位符 2">
            <a:extLst>
              <a:ext uri="{FF2B5EF4-FFF2-40B4-BE49-F238E27FC236}">
                <a16:creationId xmlns:a16="http://schemas.microsoft.com/office/drawing/2014/main" id="{DB0BB503-3873-0340-AE4D-3CD82D67054F}"/>
              </a:ext>
            </a:extLst>
          </p:cNvPr>
          <p:cNvSpPr txBox="1">
            <a:spLocks/>
          </p:cNvSpPr>
          <p:nvPr/>
        </p:nvSpPr>
        <p:spPr>
          <a:xfrm>
            <a:off x="329427" y="1842014"/>
            <a:ext cx="7272375" cy="66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cs typeface="Calibri" charset="0"/>
              </a:rPr>
              <a:t>为什么目前的</a:t>
            </a:r>
            <a:r>
              <a:rPr lang="zh-CN" altLang="en-US" dirty="0"/>
              <a:t>稀疏型自底向上模型性能不行？</a:t>
            </a:r>
            <a:endParaRPr lang="en-US" altLang="zh-CN" dirty="0">
              <a:cs typeface="Calibri" charset="0"/>
            </a:endParaRPr>
          </a:p>
        </p:txBody>
      </p:sp>
      <p:sp>
        <p:nvSpPr>
          <p:cNvPr id="2" name="Slide Number Placeholder 1">
            <a:extLst>
              <a:ext uri="{FF2B5EF4-FFF2-40B4-BE49-F238E27FC236}">
                <a16:creationId xmlns:a16="http://schemas.microsoft.com/office/drawing/2014/main" id="{7568FAD8-D3C4-9340-AAAE-858866F9921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66</a:t>
            </a:fld>
            <a:endParaRPr lang="en-US"/>
          </a:p>
        </p:txBody>
      </p:sp>
    </p:spTree>
    <p:extLst>
      <p:ext uri="{BB962C8B-B14F-4D97-AF65-F5344CB8AC3E}">
        <p14:creationId xmlns:p14="http://schemas.microsoft.com/office/powerpoint/2010/main" val="1900370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D1C6346-49FD-384B-AB2F-2432233628D4}"/>
              </a:ext>
            </a:extLst>
          </p:cNvPr>
          <p:cNvPicPr>
            <a:picLocks noGrp="1" noChangeAspect="1"/>
          </p:cNvPicPr>
          <p:nvPr>
            <p:ph idx="1"/>
          </p:nvPr>
        </p:nvPicPr>
        <p:blipFill>
          <a:blip r:embed="rId2"/>
          <a:stretch>
            <a:fillRect/>
          </a:stretch>
        </p:blipFill>
        <p:spPr>
          <a:xfrm>
            <a:off x="3351742" y="1900346"/>
            <a:ext cx="8373381" cy="3141941"/>
          </a:xfrm>
        </p:spPr>
      </p:pic>
      <p:sp>
        <p:nvSpPr>
          <p:cNvPr id="3" name="Title 2">
            <a:extLst>
              <a:ext uri="{FF2B5EF4-FFF2-40B4-BE49-F238E27FC236}">
                <a16:creationId xmlns:a16="http://schemas.microsoft.com/office/drawing/2014/main" id="{E019F46A-0C82-A04E-86AA-4A6A5406B64F}"/>
              </a:ext>
            </a:extLst>
          </p:cNvPr>
          <p:cNvSpPr>
            <a:spLocks noGrp="1"/>
          </p:cNvSpPr>
          <p:nvPr>
            <p:ph type="title"/>
          </p:nvPr>
        </p:nvSpPr>
        <p:spPr/>
        <p:txBody>
          <a:bodyPr/>
          <a:lstStyle/>
          <a:p>
            <a:r>
              <a:rPr lang="zh-CN" altLang="en-US" dirty="0"/>
              <a:t>头网络</a:t>
            </a:r>
            <a:endParaRPr lang="en-US" dirty="0"/>
          </a:p>
        </p:txBody>
      </p:sp>
      <p:sp>
        <p:nvSpPr>
          <p:cNvPr id="7" name="TextBox 6">
            <a:extLst>
              <a:ext uri="{FF2B5EF4-FFF2-40B4-BE49-F238E27FC236}">
                <a16:creationId xmlns:a16="http://schemas.microsoft.com/office/drawing/2014/main" id="{18B48EBD-36F1-8C4F-8E53-48D58F72231B}"/>
              </a:ext>
            </a:extLst>
          </p:cNvPr>
          <p:cNvSpPr txBox="1"/>
          <p:nvPr/>
        </p:nvSpPr>
        <p:spPr>
          <a:xfrm>
            <a:off x="466559" y="5251945"/>
            <a:ext cx="10131288" cy="1176476"/>
          </a:xfrm>
          <a:prstGeom prst="rect">
            <a:avLst/>
          </a:prstGeom>
          <a:noFill/>
        </p:spPr>
        <p:txBody>
          <a:bodyPr wrap="square" rtlCol="0">
            <a:spAutoFit/>
          </a:bodyPr>
          <a:lstStyle/>
          <a:p>
            <a:pPr marL="342900" indent="-342900">
              <a:lnSpc>
                <a:spcPct val="120000"/>
              </a:lnSpc>
              <a:buFont typeface="+mj-lt"/>
              <a:buAutoNum type="arabicPeriod"/>
            </a:pPr>
            <a:r>
              <a:rPr lang="zh-CN" altLang="en-US" sz="2000" dirty="0">
                <a:latin typeface="DengXian" panose="02010600030101010101" pitchFamily="2" charset="-122"/>
                <a:ea typeface="DengXian" panose="02010600030101010101" pitchFamily="2" charset="-122"/>
              </a:rPr>
              <a:t>两个边界预测是相互独立的</a:t>
            </a:r>
            <a:endParaRPr lang="en-US" altLang="zh-CN" sz="2000" dirty="0">
              <a:latin typeface="DengXian" panose="02010600030101010101" pitchFamily="2" charset="-122"/>
              <a:ea typeface="DengXian" panose="02010600030101010101" pitchFamily="2" charset="-122"/>
            </a:endParaRPr>
          </a:p>
          <a:p>
            <a:pPr marL="342900" indent="-342900">
              <a:lnSpc>
                <a:spcPct val="120000"/>
              </a:lnSpc>
              <a:buFont typeface="+mj-lt"/>
              <a:buAutoNum type="arabicPeriod"/>
            </a:pPr>
            <a:r>
              <a:rPr lang="zh-CN" altLang="en-US" sz="2000" dirty="0">
                <a:latin typeface="DengXian" panose="02010600030101010101" pitchFamily="2" charset="-122"/>
                <a:ea typeface="DengXian" panose="02010600030101010101" pitchFamily="2" charset="-122"/>
              </a:rPr>
              <a:t>正负样本之间极度不均</a:t>
            </a:r>
            <a:endParaRPr lang="en-US" altLang="zh-CN" sz="2000" dirty="0">
              <a:latin typeface="DengXian" panose="02010600030101010101" pitchFamily="2" charset="-122"/>
              <a:ea typeface="DengXian" panose="02010600030101010101" pitchFamily="2" charset="-122"/>
            </a:endParaRPr>
          </a:p>
          <a:p>
            <a:pPr marL="342900" indent="-342900">
              <a:lnSpc>
                <a:spcPct val="120000"/>
              </a:lnSpc>
              <a:buFont typeface="+mj-lt"/>
              <a:buAutoNum type="arabicPeriod"/>
            </a:pPr>
            <a:r>
              <a:rPr lang="zh-CN" altLang="en-US" sz="2000" dirty="0">
                <a:latin typeface="DengXian" panose="02010600030101010101" pitchFamily="2" charset="-122"/>
                <a:ea typeface="DengXian" panose="02010600030101010101" pitchFamily="2" charset="-122"/>
              </a:rPr>
              <a:t>即使没有查询约束，检测视频中动作边界仍然是一个非常困难的问题</a:t>
            </a:r>
            <a:endParaRPr lang="en-US" altLang="zh-CN" sz="2000" dirty="0">
              <a:latin typeface="DengXian" panose="02010600030101010101" pitchFamily="2" charset="-122"/>
              <a:ea typeface="DengXian" panose="02010600030101010101" pitchFamily="2" charset="-122"/>
            </a:endParaRPr>
          </a:p>
        </p:txBody>
      </p:sp>
      <p:sp>
        <p:nvSpPr>
          <p:cNvPr id="2" name="Slide Number Placeholder 1">
            <a:extLst>
              <a:ext uri="{FF2B5EF4-FFF2-40B4-BE49-F238E27FC236}">
                <a16:creationId xmlns:a16="http://schemas.microsoft.com/office/drawing/2014/main" id="{E33258F0-418C-F04D-A344-BB274F3E963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67</a:t>
            </a:fld>
            <a:endParaRPr lang="en-US"/>
          </a:p>
        </p:txBody>
      </p:sp>
    </p:spTree>
    <p:extLst>
      <p:ext uri="{BB962C8B-B14F-4D97-AF65-F5344CB8AC3E}">
        <p14:creationId xmlns:p14="http://schemas.microsoft.com/office/powerpoint/2010/main" val="2527326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A1494D-E3C7-774B-B508-E964123E0BAF}"/>
              </a:ext>
            </a:extLst>
          </p:cNvPr>
          <p:cNvSpPr>
            <a:spLocks noGrp="1"/>
          </p:cNvSpPr>
          <p:nvPr>
            <p:ph idx="1"/>
          </p:nvPr>
        </p:nvSpPr>
        <p:spPr>
          <a:xfrm>
            <a:off x="740953" y="4702439"/>
            <a:ext cx="10515600" cy="627208"/>
          </a:xfrm>
        </p:spPr>
        <p:txBody>
          <a:bodyPr>
            <a:normAutofit/>
          </a:bodyPr>
          <a:lstStyle/>
          <a:p>
            <a:pPr marL="514350" indent="-514350">
              <a:buFont typeface="+mj-lt"/>
              <a:buAutoNum type="arabicPeriod"/>
            </a:pPr>
            <a:r>
              <a:rPr lang="zh-CN" altLang="en-US" sz="2000" dirty="0"/>
              <a:t>每个视频中可能包含丰富的场景变换（分布中视频的不同位置）</a:t>
            </a:r>
            <a:endParaRPr lang="en-US" sz="2000" dirty="0"/>
          </a:p>
        </p:txBody>
      </p:sp>
      <p:sp>
        <p:nvSpPr>
          <p:cNvPr id="3" name="Title 2">
            <a:extLst>
              <a:ext uri="{FF2B5EF4-FFF2-40B4-BE49-F238E27FC236}">
                <a16:creationId xmlns:a16="http://schemas.microsoft.com/office/drawing/2014/main" id="{DE38D64F-323F-B644-9521-E8807D9B34EF}"/>
              </a:ext>
            </a:extLst>
          </p:cNvPr>
          <p:cNvSpPr>
            <a:spLocks noGrp="1"/>
          </p:cNvSpPr>
          <p:nvPr>
            <p:ph type="title"/>
          </p:nvPr>
        </p:nvSpPr>
        <p:spPr/>
        <p:txBody>
          <a:bodyPr/>
          <a:lstStyle/>
          <a:p>
            <a:r>
              <a:rPr lang="zh-CN" altLang="en-US" dirty="0"/>
              <a:t>骨干网络</a:t>
            </a:r>
            <a:endParaRPr lang="en-US" dirty="0"/>
          </a:p>
        </p:txBody>
      </p:sp>
      <p:pic>
        <p:nvPicPr>
          <p:cNvPr id="4" name="Picture 3">
            <a:extLst>
              <a:ext uri="{FF2B5EF4-FFF2-40B4-BE49-F238E27FC236}">
                <a16:creationId xmlns:a16="http://schemas.microsoft.com/office/drawing/2014/main" id="{B6A365A2-310D-624E-A0EC-B801B52F4360}"/>
              </a:ext>
            </a:extLst>
          </p:cNvPr>
          <p:cNvPicPr>
            <a:picLocks noChangeAspect="1"/>
          </p:cNvPicPr>
          <p:nvPr/>
        </p:nvPicPr>
        <p:blipFill>
          <a:blip r:embed="rId2"/>
          <a:stretch>
            <a:fillRect/>
          </a:stretch>
        </p:blipFill>
        <p:spPr>
          <a:xfrm>
            <a:off x="6096000" y="2078941"/>
            <a:ext cx="5481918" cy="1944578"/>
          </a:xfrm>
          <a:prstGeom prst="rect">
            <a:avLst/>
          </a:prstGeom>
        </p:spPr>
      </p:pic>
      <p:sp>
        <p:nvSpPr>
          <p:cNvPr id="5" name="Slide Number Placeholder 4">
            <a:extLst>
              <a:ext uri="{FF2B5EF4-FFF2-40B4-BE49-F238E27FC236}">
                <a16:creationId xmlns:a16="http://schemas.microsoft.com/office/drawing/2014/main" id="{AA17301D-5A00-F14A-9264-45D38503F9F5}"/>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68</a:t>
            </a:fld>
            <a:endParaRPr lang="en-US"/>
          </a:p>
        </p:txBody>
      </p:sp>
    </p:spTree>
    <p:extLst>
      <p:ext uri="{BB962C8B-B14F-4D97-AF65-F5344CB8AC3E}">
        <p14:creationId xmlns:p14="http://schemas.microsoft.com/office/powerpoint/2010/main" val="745031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8D302-CFEC-D543-A15C-43FBAE5D2D52}"/>
              </a:ext>
            </a:extLst>
          </p:cNvPr>
          <p:cNvSpPr>
            <a:spLocks noGrp="1"/>
          </p:cNvSpPr>
          <p:nvPr>
            <p:ph type="title"/>
          </p:nvPr>
        </p:nvSpPr>
        <p:spPr/>
        <p:txBody>
          <a:bodyPr/>
          <a:lstStyle/>
          <a:p>
            <a:r>
              <a:rPr lang="zh-CN" altLang="en-US" dirty="0"/>
              <a:t>密集型自底向上</a:t>
            </a:r>
            <a:endParaRPr lang="en-US" dirty="0"/>
          </a:p>
        </p:txBody>
      </p:sp>
      <p:pic>
        <p:nvPicPr>
          <p:cNvPr id="4" name="Picture 3">
            <a:extLst>
              <a:ext uri="{FF2B5EF4-FFF2-40B4-BE49-F238E27FC236}">
                <a16:creationId xmlns:a16="http://schemas.microsoft.com/office/drawing/2014/main" id="{B2A16ED2-BD3D-CA4A-A37F-46FB41F9217B}"/>
              </a:ext>
            </a:extLst>
          </p:cNvPr>
          <p:cNvPicPr>
            <a:picLocks noChangeAspect="1"/>
          </p:cNvPicPr>
          <p:nvPr/>
        </p:nvPicPr>
        <p:blipFill>
          <a:blip r:embed="rId2"/>
          <a:stretch>
            <a:fillRect/>
          </a:stretch>
        </p:blipFill>
        <p:spPr>
          <a:xfrm>
            <a:off x="6695957" y="2849142"/>
            <a:ext cx="4855542" cy="1774641"/>
          </a:xfrm>
          <a:prstGeom prst="rect">
            <a:avLst/>
          </a:prstGeom>
        </p:spPr>
      </p:pic>
      <p:pic>
        <p:nvPicPr>
          <p:cNvPr id="5" name="Picture 4">
            <a:extLst>
              <a:ext uri="{FF2B5EF4-FFF2-40B4-BE49-F238E27FC236}">
                <a16:creationId xmlns:a16="http://schemas.microsoft.com/office/drawing/2014/main" id="{8AB0EB69-E0AC-6342-B942-17843903A75B}"/>
              </a:ext>
            </a:extLst>
          </p:cNvPr>
          <p:cNvPicPr>
            <a:picLocks noChangeAspect="1"/>
          </p:cNvPicPr>
          <p:nvPr/>
        </p:nvPicPr>
        <p:blipFill>
          <a:blip r:embed="rId3"/>
          <a:stretch>
            <a:fillRect/>
          </a:stretch>
        </p:blipFill>
        <p:spPr>
          <a:xfrm>
            <a:off x="514866" y="2849142"/>
            <a:ext cx="5002854" cy="1774641"/>
          </a:xfrm>
          <a:prstGeom prst="rect">
            <a:avLst/>
          </a:prstGeom>
        </p:spPr>
      </p:pic>
      <p:sp>
        <p:nvSpPr>
          <p:cNvPr id="6" name="Right Arrow 5">
            <a:extLst>
              <a:ext uri="{FF2B5EF4-FFF2-40B4-BE49-F238E27FC236}">
                <a16:creationId xmlns:a16="http://schemas.microsoft.com/office/drawing/2014/main" id="{92A25B4F-ABE3-F544-BD81-6B5672E4139C}"/>
              </a:ext>
            </a:extLst>
          </p:cNvPr>
          <p:cNvSpPr/>
          <p:nvPr/>
        </p:nvSpPr>
        <p:spPr>
          <a:xfrm>
            <a:off x="5835698" y="3429000"/>
            <a:ext cx="520603" cy="855854"/>
          </a:xfrm>
          <a:prstGeom prst="rightArrow">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highlight>
                <a:srgbClr val="808080"/>
              </a:highlight>
            </a:endParaRPr>
          </a:p>
        </p:txBody>
      </p:sp>
      <p:sp>
        <p:nvSpPr>
          <p:cNvPr id="7" name="TextBox 6">
            <a:extLst>
              <a:ext uri="{FF2B5EF4-FFF2-40B4-BE49-F238E27FC236}">
                <a16:creationId xmlns:a16="http://schemas.microsoft.com/office/drawing/2014/main" id="{3ED49622-56D3-AC47-9A1F-AC8DF6432EC5}"/>
              </a:ext>
            </a:extLst>
          </p:cNvPr>
          <p:cNvSpPr txBox="1"/>
          <p:nvPr/>
        </p:nvSpPr>
        <p:spPr>
          <a:xfrm>
            <a:off x="6642178" y="2301399"/>
            <a:ext cx="4963099"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G</a:t>
            </a:r>
            <a:r>
              <a:rPr lang="en-US" sz="2000" dirty="0">
                <a:latin typeface="Arial" panose="020B0604020202020204" pitchFamily="34" charset="0"/>
                <a:cs typeface="Arial" panose="020B0604020202020204" pitchFamily="34" charset="0"/>
              </a:rPr>
              <a:t>raph-FPN with </a:t>
            </a:r>
            <a:r>
              <a:rPr lang="en-US" sz="2000" dirty="0">
                <a:solidFill>
                  <a:srgbClr val="FF0000"/>
                </a:solidFill>
                <a:latin typeface="Arial" panose="020B0604020202020204" pitchFamily="34" charset="0"/>
                <a:cs typeface="Arial" panose="020B0604020202020204" pitchFamily="34" charset="0"/>
              </a:rPr>
              <a:t>D</a:t>
            </a:r>
            <a:r>
              <a:rPr lang="en-US" sz="2000" dirty="0">
                <a:latin typeface="Arial" panose="020B0604020202020204" pitchFamily="34" charset="0"/>
                <a:cs typeface="Arial" panose="020B0604020202020204" pitchFamily="34" charset="0"/>
              </a:rPr>
              <a:t>ense </a:t>
            </a:r>
            <a:r>
              <a:rPr lang="en-US" sz="2000" dirty="0">
                <a:solidFill>
                  <a:srgbClr val="FF0000"/>
                </a:solidFill>
                <a:latin typeface="Arial" panose="020B0604020202020204" pitchFamily="34" charset="0"/>
                <a:cs typeface="Arial" panose="020B0604020202020204" pitchFamily="34" charset="0"/>
              </a:rPr>
              <a:t>P</a:t>
            </a:r>
            <a:r>
              <a:rPr lang="en-US" sz="2000" dirty="0">
                <a:latin typeface="Arial" panose="020B0604020202020204" pitchFamily="34" charset="0"/>
                <a:cs typeface="Arial" panose="020B0604020202020204" pitchFamily="34" charset="0"/>
              </a:rPr>
              <a:t>redictions (GDP)</a:t>
            </a:r>
          </a:p>
        </p:txBody>
      </p:sp>
      <p:sp>
        <p:nvSpPr>
          <p:cNvPr id="2" name="Slide Number Placeholder 1">
            <a:extLst>
              <a:ext uri="{FF2B5EF4-FFF2-40B4-BE49-F238E27FC236}">
                <a16:creationId xmlns:a16="http://schemas.microsoft.com/office/drawing/2014/main" id="{64FB0D03-E30B-9D46-8FD2-80E6191DCB9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69</a:t>
            </a:fld>
            <a:endParaRPr lang="en-US"/>
          </a:p>
        </p:txBody>
      </p:sp>
    </p:spTree>
    <p:extLst>
      <p:ext uri="{BB962C8B-B14F-4D97-AF65-F5344CB8AC3E}">
        <p14:creationId xmlns:p14="http://schemas.microsoft.com/office/powerpoint/2010/main" val="1702634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solidFill>
                  <a:srgbClr val="FF0000"/>
                </a:solidFill>
              </a:rPr>
              <a:t>物体级别识别</a:t>
            </a:r>
            <a:endParaRPr lang="en-US" altLang="zh-CN" dirty="0">
              <a:solidFill>
                <a:srgbClr val="FF0000"/>
              </a:solidFill>
            </a:endParaRPr>
          </a:p>
          <a:p>
            <a:pPr>
              <a:lnSpc>
                <a:spcPct val="150000"/>
              </a:lnSpc>
            </a:pPr>
            <a:r>
              <a:rPr lang="zh-CN" altLang="en-US" dirty="0"/>
              <a:t>场景级别识别</a:t>
            </a:r>
            <a:endParaRPr lang="en-US" altLang="zh-CN" dirty="0"/>
          </a:p>
          <a:p>
            <a:pPr>
              <a:lnSpc>
                <a:spcPct val="150000"/>
              </a:lnSpc>
            </a:pPr>
            <a:r>
              <a:rPr lang="zh-CN" altLang="en-US" dirty="0"/>
              <a:t>场景级别理解</a:t>
            </a:r>
            <a:endParaRPr lang="en-US" altLang="zh-CN" dirty="0"/>
          </a:p>
          <a:p>
            <a:pPr>
              <a:lnSpc>
                <a:spcPct val="150000"/>
              </a:lnSpc>
            </a:pPr>
            <a:r>
              <a:rPr lang="zh-CN" altLang="en-US" dirty="0"/>
              <a:t>场景级别推理</a:t>
            </a:r>
            <a:endParaRPr lang="en-US" dirty="0"/>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pic>
        <p:nvPicPr>
          <p:cNvPr id="4" name="Picture 3">
            <a:extLst>
              <a:ext uri="{FF2B5EF4-FFF2-40B4-BE49-F238E27FC236}">
                <a16:creationId xmlns:a16="http://schemas.microsoft.com/office/drawing/2014/main" id="{50590877-C789-2243-B691-FFBD86C22870}"/>
              </a:ext>
            </a:extLst>
          </p:cNvPr>
          <p:cNvPicPr>
            <a:picLocks noChangeAspect="1"/>
          </p:cNvPicPr>
          <p:nvPr/>
        </p:nvPicPr>
        <p:blipFill>
          <a:blip r:embed="rId3"/>
          <a:stretch>
            <a:fillRect/>
          </a:stretch>
        </p:blipFill>
        <p:spPr>
          <a:xfrm>
            <a:off x="7946796" y="1631498"/>
            <a:ext cx="3983709" cy="1623328"/>
          </a:xfrm>
          <a:prstGeom prst="rect">
            <a:avLst/>
          </a:prstGeom>
        </p:spPr>
      </p:pic>
      <p:sp>
        <p:nvSpPr>
          <p:cNvPr id="5" name="TextBox 4">
            <a:extLst>
              <a:ext uri="{FF2B5EF4-FFF2-40B4-BE49-F238E27FC236}">
                <a16:creationId xmlns:a16="http://schemas.microsoft.com/office/drawing/2014/main" id="{47688D0C-A448-3A46-9F1B-3BDA4C5024B0}"/>
              </a:ext>
            </a:extLst>
          </p:cNvPr>
          <p:cNvSpPr txBox="1"/>
          <p:nvPr/>
        </p:nvSpPr>
        <p:spPr>
          <a:xfrm>
            <a:off x="6527245" y="2356090"/>
            <a:ext cx="1241948" cy="400110"/>
          </a:xfrm>
          <a:prstGeom prst="rect">
            <a:avLst/>
          </a:prstGeom>
          <a:noFill/>
        </p:spPr>
        <p:txBody>
          <a:bodyPr wrap="square" rtlCol="0">
            <a:spAutoFit/>
          </a:bodyPr>
          <a:lstStyle/>
          <a:p>
            <a:r>
              <a:rPr lang="zh-CN" altLang="en-US" sz="2000" dirty="0"/>
              <a:t>物体分类</a:t>
            </a:r>
            <a:endParaRPr lang="en-US" sz="2000" dirty="0"/>
          </a:p>
        </p:txBody>
      </p:sp>
      <p:pic>
        <p:nvPicPr>
          <p:cNvPr id="6" name="Picture 5">
            <a:extLst>
              <a:ext uri="{FF2B5EF4-FFF2-40B4-BE49-F238E27FC236}">
                <a16:creationId xmlns:a16="http://schemas.microsoft.com/office/drawing/2014/main" id="{144DFC92-F0EC-B245-8940-E9C897653F1C}"/>
              </a:ext>
            </a:extLst>
          </p:cNvPr>
          <p:cNvPicPr>
            <a:picLocks noChangeAspect="1"/>
          </p:cNvPicPr>
          <p:nvPr/>
        </p:nvPicPr>
        <p:blipFill>
          <a:blip r:embed="rId4"/>
          <a:stretch>
            <a:fillRect/>
          </a:stretch>
        </p:blipFill>
        <p:spPr>
          <a:xfrm>
            <a:off x="7946795" y="3435275"/>
            <a:ext cx="3983710" cy="1212950"/>
          </a:xfrm>
          <a:prstGeom prst="rect">
            <a:avLst/>
          </a:prstGeom>
        </p:spPr>
      </p:pic>
      <p:sp>
        <p:nvSpPr>
          <p:cNvPr id="7" name="TextBox 6">
            <a:extLst>
              <a:ext uri="{FF2B5EF4-FFF2-40B4-BE49-F238E27FC236}">
                <a16:creationId xmlns:a16="http://schemas.microsoft.com/office/drawing/2014/main" id="{61059F9B-7C61-D74C-9601-172B9442F20A}"/>
              </a:ext>
            </a:extLst>
          </p:cNvPr>
          <p:cNvSpPr txBox="1"/>
          <p:nvPr/>
        </p:nvSpPr>
        <p:spPr>
          <a:xfrm>
            <a:off x="6527245" y="3841695"/>
            <a:ext cx="1241948" cy="400110"/>
          </a:xfrm>
          <a:prstGeom prst="rect">
            <a:avLst/>
          </a:prstGeom>
          <a:noFill/>
        </p:spPr>
        <p:txBody>
          <a:bodyPr wrap="square" rtlCol="0">
            <a:spAutoFit/>
          </a:bodyPr>
          <a:lstStyle/>
          <a:p>
            <a:r>
              <a:rPr lang="zh-CN" altLang="en-US" sz="2000" dirty="0"/>
              <a:t>目标检测</a:t>
            </a:r>
            <a:endParaRPr lang="en-US" sz="2000" dirty="0"/>
          </a:p>
        </p:txBody>
      </p:sp>
      <p:pic>
        <p:nvPicPr>
          <p:cNvPr id="8" name="Picture 7">
            <a:extLst>
              <a:ext uri="{FF2B5EF4-FFF2-40B4-BE49-F238E27FC236}">
                <a16:creationId xmlns:a16="http://schemas.microsoft.com/office/drawing/2014/main" id="{B4D25557-7494-F64B-828E-6EC046BAF54C}"/>
              </a:ext>
            </a:extLst>
          </p:cNvPr>
          <p:cNvPicPr>
            <a:picLocks noChangeAspect="1"/>
          </p:cNvPicPr>
          <p:nvPr/>
        </p:nvPicPr>
        <p:blipFill>
          <a:blip r:embed="rId5"/>
          <a:stretch>
            <a:fillRect/>
          </a:stretch>
        </p:blipFill>
        <p:spPr>
          <a:xfrm>
            <a:off x="7946795" y="4752011"/>
            <a:ext cx="4091057" cy="1550295"/>
          </a:xfrm>
          <a:prstGeom prst="rect">
            <a:avLst/>
          </a:prstGeom>
        </p:spPr>
      </p:pic>
      <p:sp>
        <p:nvSpPr>
          <p:cNvPr id="9" name="TextBox 8">
            <a:extLst>
              <a:ext uri="{FF2B5EF4-FFF2-40B4-BE49-F238E27FC236}">
                <a16:creationId xmlns:a16="http://schemas.microsoft.com/office/drawing/2014/main" id="{CF3274A3-A2DD-4645-A53E-E8E15A84A6B3}"/>
              </a:ext>
            </a:extLst>
          </p:cNvPr>
          <p:cNvSpPr txBox="1"/>
          <p:nvPr/>
        </p:nvSpPr>
        <p:spPr>
          <a:xfrm>
            <a:off x="6527245" y="5327300"/>
            <a:ext cx="1241948" cy="400110"/>
          </a:xfrm>
          <a:prstGeom prst="rect">
            <a:avLst/>
          </a:prstGeom>
          <a:noFill/>
        </p:spPr>
        <p:txBody>
          <a:bodyPr wrap="square" rtlCol="0">
            <a:spAutoFit/>
          </a:bodyPr>
          <a:lstStyle/>
          <a:p>
            <a:r>
              <a:rPr lang="zh-CN" altLang="en-US" sz="2000" dirty="0"/>
              <a:t>实例分割</a:t>
            </a:r>
            <a:endParaRPr lang="en-US" sz="2000" dirty="0"/>
          </a:p>
        </p:txBody>
      </p:sp>
      <p:sp>
        <p:nvSpPr>
          <p:cNvPr id="10" name="Content Placeholder 2">
            <a:extLst>
              <a:ext uri="{FF2B5EF4-FFF2-40B4-BE49-F238E27FC236}">
                <a16:creationId xmlns:a16="http://schemas.microsoft.com/office/drawing/2014/main" id="{8F13CF78-C875-9048-9EA4-D084E71293A3}"/>
              </a:ext>
            </a:extLst>
          </p:cNvPr>
          <p:cNvSpPr txBox="1">
            <a:spLocks/>
          </p:cNvSpPr>
          <p:nvPr/>
        </p:nvSpPr>
        <p:spPr>
          <a:xfrm>
            <a:off x="0" y="6302306"/>
            <a:ext cx="6834433" cy="5556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charset="0"/>
                <a:ea typeface="Arial" charset="0"/>
                <a:cs typeface="Arial" charset="0"/>
              </a:rPr>
              <a:t>Kaiming</a:t>
            </a:r>
            <a:r>
              <a:rPr lang="en-US" sz="1000" dirty="0">
                <a:solidFill>
                  <a:schemeClr val="tx1">
                    <a:lumMod val="50000"/>
                    <a:lumOff val="50000"/>
                  </a:schemeClr>
                </a:solidFill>
                <a:latin typeface="Arial" charset="0"/>
                <a:ea typeface="Arial" charset="0"/>
                <a:cs typeface="Arial" charset="0"/>
              </a:rPr>
              <a:t> He et al. Mask RCNN. In ICCV, 2017.﻿</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Alex </a:t>
            </a:r>
            <a:r>
              <a:rPr lang="en-US" sz="1000" dirty="0" err="1">
                <a:solidFill>
                  <a:schemeClr val="tx1">
                    <a:lumMod val="50000"/>
                    <a:lumOff val="50000"/>
                  </a:schemeClr>
                </a:solidFill>
                <a:latin typeface="Arial" charset="0"/>
                <a:ea typeface="Arial" charset="0"/>
                <a:cs typeface="Arial" charset="0"/>
              </a:rPr>
              <a:t>Krizhevsky</a:t>
            </a:r>
            <a:r>
              <a:rPr lang="en-US" sz="1000" dirty="0">
                <a:solidFill>
                  <a:schemeClr val="tx1">
                    <a:lumMod val="50000"/>
                    <a:lumOff val="50000"/>
                  </a:schemeClr>
                </a:solidFill>
                <a:latin typeface="Arial" charset="0"/>
                <a:ea typeface="Arial" charset="0"/>
                <a:cs typeface="Arial" charset="0"/>
              </a:rPr>
              <a:t> et al. ﻿ImageNet Classification with Deep Convolutional Neural Networks. In </a:t>
            </a:r>
            <a:r>
              <a:rPr lang="en-US" sz="1000" dirty="0" err="1">
                <a:solidFill>
                  <a:schemeClr val="tx1">
                    <a:lumMod val="50000"/>
                    <a:lumOff val="50000"/>
                  </a:schemeClr>
                </a:solidFill>
                <a:latin typeface="Arial" charset="0"/>
                <a:ea typeface="Arial" charset="0"/>
                <a:cs typeface="Arial" charset="0"/>
              </a:rPr>
              <a:t>NeurIPS</a:t>
            </a:r>
            <a:r>
              <a:rPr lang="en-US" sz="1000" dirty="0">
                <a:solidFill>
                  <a:schemeClr val="tx1">
                    <a:lumMod val="50000"/>
                    <a:lumOff val="50000"/>
                  </a:schemeClr>
                </a:solidFill>
                <a:latin typeface="Arial" charset="0"/>
                <a:ea typeface="Arial" charset="0"/>
                <a:cs typeface="Arial" charset="0"/>
              </a:rPr>
              <a:t>, 2012.﻿</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Ross </a:t>
            </a:r>
            <a:r>
              <a:rPr lang="en-US" sz="1000" dirty="0" err="1">
                <a:solidFill>
                  <a:schemeClr val="tx1">
                    <a:lumMod val="50000"/>
                    <a:lumOff val="50000"/>
                  </a:schemeClr>
                </a:solidFill>
                <a:latin typeface="Arial" charset="0"/>
                <a:ea typeface="Arial" charset="0"/>
                <a:cs typeface="Arial" charset="0"/>
              </a:rPr>
              <a:t>Girshick</a:t>
            </a:r>
            <a:r>
              <a:rPr lang="en-US" sz="1000" dirty="0">
                <a:solidFill>
                  <a:schemeClr val="tx1">
                    <a:lumMod val="50000"/>
                    <a:lumOff val="50000"/>
                  </a:schemeClr>
                </a:solidFill>
                <a:latin typeface="Arial" charset="0"/>
                <a:ea typeface="Arial" charset="0"/>
                <a:cs typeface="Arial" charset="0"/>
              </a:rPr>
              <a:t> et al. ﻿Rich feature hierarchies for accurate object detection and semantic segmentation. In CVPR, 2014</a:t>
            </a:r>
          </a:p>
        </p:txBody>
      </p:sp>
      <p:sp>
        <p:nvSpPr>
          <p:cNvPr id="11" name="Slide Number Placeholder 10">
            <a:extLst>
              <a:ext uri="{FF2B5EF4-FFF2-40B4-BE49-F238E27FC236}">
                <a16:creationId xmlns:a16="http://schemas.microsoft.com/office/drawing/2014/main" id="{8DBAB53B-2781-7042-89FE-5E1748207D1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a:t>
            </a:fld>
            <a:endParaRPr lang="en-US"/>
          </a:p>
        </p:txBody>
      </p:sp>
    </p:spTree>
    <p:extLst>
      <p:ext uri="{BB962C8B-B14F-4D97-AF65-F5344CB8AC3E}">
        <p14:creationId xmlns:p14="http://schemas.microsoft.com/office/powerpoint/2010/main" val="11118460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9676B-9100-C04E-8175-5761563F3BB3}"/>
              </a:ext>
            </a:extLst>
          </p:cNvPr>
          <p:cNvSpPr>
            <a:spLocks noGrp="1"/>
          </p:cNvSpPr>
          <p:nvPr>
            <p:ph type="title"/>
          </p:nvPr>
        </p:nvSpPr>
        <p:spPr/>
        <p:txBody>
          <a:bodyPr/>
          <a:lstStyle/>
          <a:p>
            <a:r>
              <a:rPr lang="zh-CN" altLang="en-US" dirty="0"/>
              <a:t>骨干网络</a:t>
            </a:r>
            <a:endParaRPr lang="en-US" dirty="0"/>
          </a:p>
        </p:txBody>
      </p:sp>
      <p:pic>
        <p:nvPicPr>
          <p:cNvPr id="4" name="Picture 3">
            <a:extLst>
              <a:ext uri="{FF2B5EF4-FFF2-40B4-BE49-F238E27FC236}">
                <a16:creationId xmlns:a16="http://schemas.microsoft.com/office/drawing/2014/main" id="{31169054-2D49-8945-BD63-62BA71B4AD2E}"/>
              </a:ext>
            </a:extLst>
          </p:cNvPr>
          <p:cNvPicPr>
            <a:picLocks noChangeAspect="1"/>
          </p:cNvPicPr>
          <p:nvPr/>
        </p:nvPicPr>
        <p:blipFill>
          <a:blip r:embed="rId2"/>
          <a:stretch>
            <a:fillRect/>
          </a:stretch>
        </p:blipFill>
        <p:spPr>
          <a:xfrm>
            <a:off x="6414052" y="446170"/>
            <a:ext cx="5587734" cy="2042247"/>
          </a:xfrm>
          <a:prstGeom prst="rect">
            <a:avLst/>
          </a:prstGeom>
        </p:spPr>
      </p:pic>
      <p:pic>
        <p:nvPicPr>
          <p:cNvPr id="5" name="内容占位符 3">
            <a:extLst>
              <a:ext uri="{FF2B5EF4-FFF2-40B4-BE49-F238E27FC236}">
                <a16:creationId xmlns:a16="http://schemas.microsoft.com/office/drawing/2014/main" id="{5F191976-E4C8-E649-92F7-0D213AE7D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14" y="2086439"/>
            <a:ext cx="5702586" cy="4245085"/>
          </a:xfrm>
          <a:prstGeom prst="rect">
            <a:avLst/>
          </a:prstGeom>
        </p:spPr>
      </p:pic>
      <p:sp>
        <p:nvSpPr>
          <p:cNvPr id="6" name="Content Placeholder 2">
            <a:extLst>
              <a:ext uri="{FF2B5EF4-FFF2-40B4-BE49-F238E27FC236}">
                <a16:creationId xmlns:a16="http://schemas.microsoft.com/office/drawing/2014/main" id="{F990A33F-AEDC-0E4E-BB6C-3639E67DB4F9}"/>
              </a:ext>
            </a:extLst>
          </p:cNvPr>
          <p:cNvSpPr txBox="1">
            <a:spLocks/>
          </p:cNvSpPr>
          <p:nvPr/>
        </p:nvSpPr>
        <p:spPr>
          <a:xfrm>
            <a:off x="-1" y="6629401"/>
            <a:ext cx="8799443" cy="25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a:solidFill>
                  <a:schemeClr val="tx1">
                    <a:lumMod val="50000"/>
                    <a:lumOff val="50000"/>
                  </a:schemeClr>
                </a:solidFill>
                <a:latin typeface="Arial" panose="020B0604020202020204" pitchFamily="34" charset="0"/>
                <a:cs typeface="Arial" panose="020B0604020202020204" pitchFamily="34" charset="0"/>
              </a:rPr>
              <a:t>Adams Wei Yu et al. </a:t>
            </a:r>
            <a:r>
              <a:rPr lang="en-US" sz="1000" dirty="0" err="1">
                <a:solidFill>
                  <a:schemeClr val="tx1">
                    <a:lumMod val="50000"/>
                    <a:lumOff val="50000"/>
                  </a:schemeClr>
                </a:solidFill>
                <a:latin typeface="Arial" panose="020B0604020202020204" pitchFamily="34" charset="0"/>
                <a:cs typeface="Arial" panose="020B0604020202020204" pitchFamily="34" charset="0"/>
              </a:rPr>
              <a:t>Qanet</a:t>
            </a:r>
            <a:r>
              <a:rPr lang="en-US" sz="1000" dirty="0">
                <a:solidFill>
                  <a:schemeClr val="tx1">
                    <a:lumMod val="50000"/>
                    <a:lumOff val="50000"/>
                  </a:schemeClr>
                </a:solidFill>
                <a:latin typeface="Arial" panose="020B0604020202020204" pitchFamily="34" charset="0"/>
                <a:cs typeface="Arial" panose="020B0604020202020204" pitchFamily="34" charset="0"/>
              </a:rPr>
              <a:t>: Combining local convolution with global self-attention for reading comprehension. In ICLR. 2018.</a:t>
            </a:r>
          </a:p>
        </p:txBody>
      </p:sp>
      <p:sp>
        <p:nvSpPr>
          <p:cNvPr id="2" name="Slide Number Placeholder 1">
            <a:extLst>
              <a:ext uri="{FF2B5EF4-FFF2-40B4-BE49-F238E27FC236}">
                <a16:creationId xmlns:a16="http://schemas.microsoft.com/office/drawing/2014/main" id="{BDDEFE33-4607-C642-B849-53E53FF398E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70</a:t>
            </a:fld>
            <a:endParaRPr lang="en-US"/>
          </a:p>
        </p:txBody>
      </p:sp>
    </p:spTree>
    <p:extLst>
      <p:ext uri="{BB962C8B-B14F-4D97-AF65-F5344CB8AC3E}">
        <p14:creationId xmlns:p14="http://schemas.microsoft.com/office/powerpoint/2010/main" val="724300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6DBFC-AF13-5942-AD95-FC187701154B}"/>
              </a:ext>
            </a:extLst>
          </p:cNvPr>
          <p:cNvSpPr>
            <a:spLocks noGrp="1"/>
          </p:cNvSpPr>
          <p:nvPr>
            <p:ph type="title"/>
          </p:nvPr>
        </p:nvSpPr>
        <p:spPr>
          <a:xfrm>
            <a:off x="278296" y="365125"/>
            <a:ext cx="11075504" cy="1325563"/>
          </a:xfrm>
        </p:spPr>
        <p:txBody>
          <a:bodyPr/>
          <a:lstStyle/>
          <a:p>
            <a:r>
              <a:rPr lang="en-US" dirty="0"/>
              <a:t>Graph-FPN</a:t>
            </a:r>
            <a:r>
              <a:rPr lang="zh-CN" altLang="en-US" dirty="0"/>
              <a:t>层</a:t>
            </a:r>
            <a:endParaRPr lang="en-US" dirty="0"/>
          </a:p>
        </p:txBody>
      </p:sp>
      <p:pic>
        <p:nvPicPr>
          <p:cNvPr id="4" name="Picture 3">
            <a:extLst>
              <a:ext uri="{FF2B5EF4-FFF2-40B4-BE49-F238E27FC236}">
                <a16:creationId xmlns:a16="http://schemas.microsoft.com/office/drawing/2014/main" id="{14F434CF-46B7-C949-AF2E-03E31C0F0CA7}"/>
              </a:ext>
            </a:extLst>
          </p:cNvPr>
          <p:cNvPicPr>
            <a:picLocks noChangeAspect="1"/>
          </p:cNvPicPr>
          <p:nvPr/>
        </p:nvPicPr>
        <p:blipFill rotWithShape="1">
          <a:blip r:embed="rId2"/>
          <a:srcRect b="1211"/>
          <a:stretch/>
        </p:blipFill>
        <p:spPr>
          <a:xfrm>
            <a:off x="216319" y="2439700"/>
            <a:ext cx="8092794" cy="4053175"/>
          </a:xfrm>
          <a:prstGeom prst="rect">
            <a:avLst/>
          </a:prstGeom>
        </p:spPr>
      </p:pic>
      <p:pic>
        <p:nvPicPr>
          <p:cNvPr id="5" name="Picture 4">
            <a:extLst>
              <a:ext uri="{FF2B5EF4-FFF2-40B4-BE49-F238E27FC236}">
                <a16:creationId xmlns:a16="http://schemas.microsoft.com/office/drawing/2014/main" id="{DA56E7AD-27C2-2A4F-AAFE-83DFE65B3F79}"/>
              </a:ext>
            </a:extLst>
          </p:cNvPr>
          <p:cNvPicPr>
            <a:picLocks noChangeAspect="1"/>
          </p:cNvPicPr>
          <p:nvPr/>
        </p:nvPicPr>
        <p:blipFill>
          <a:blip r:embed="rId3"/>
          <a:stretch>
            <a:fillRect/>
          </a:stretch>
        </p:blipFill>
        <p:spPr>
          <a:xfrm>
            <a:off x="6414052" y="446170"/>
            <a:ext cx="5587734" cy="2042247"/>
          </a:xfrm>
          <a:prstGeom prst="rect">
            <a:avLst/>
          </a:prstGeom>
        </p:spPr>
      </p:pic>
      <p:sp>
        <p:nvSpPr>
          <p:cNvPr id="2" name="Slide Number Placeholder 1">
            <a:extLst>
              <a:ext uri="{FF2B5EF4-FFF2-40B4-BE49-F238E27FC236}">
                <a16:creationId xmlns:a16="http://schemas.microsoft.com/office/drawing/2014/main" id="{E0EBF9AC-297B-7547-ADC5-12863090F6A8}"/>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71</a:t>
            </a:fld>
            <a:endParaRPr lang="en-US"/>
          </a:p>
        </p:txBody>
      </p:sp>
    </p:spTree>
    <p:extLst>
      <p:ext uri="{BB962C8B-B14F-4D97-AF65-F5344CB8AC3E}">
        <p14:creationId xmlns:p14="http://schemas.microsoft.com/office/powerpoint/2010/main" val="2373524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75009-9824-454C-8F61-14088E0096A9}"/>
              </a:ext>
            </a:extLst>
          </p:cNvPr>
          <p:cNvSpPr>
            <a:spLocks noGrp="1"/>
          </p:cNvSpPr>
          <p:nvPr>
            <p:ph type="title"/>
          </p:nvPr>
        </p:nvSpPr>
        <p:spPr/>
        <p:txBody>
          <a:bodyPr/>
          <a:lstStyle/>
          <a:p>
            <a:r>
              <a:rPr lang="zh-CN" altLang="en-US" dirty="0"/>
              <a:t>头网络</a:t>
            </a:r>
            <a:endParaRPr lang="en-US" dirty="0"/>
          </a:p>
        </p:txBody>
      </p:sp>
      <p:pic>
        <p:nvPicPr>
          <p:cNvPr id="5" name="Picture 4">
            <a:extLst>
              <a:ext uri="{FF2B5EF4-FFF2-40B4-BE49-F238E27FC236}">
                <a16:creationId xmlns:a16="http://schemas.microsoft.com/office/drawing/2014/main" id="{2F84082A-48AA-9B41-983A-5447BAE86635}"/>
              </a:ext>
            </a:extLst>
          </p:cNvPr>
          <p:cNvPicPr>
            <a:picLocks noChangeAspect="1"/>
          </p:cNvPicPr>
          <p:nvPr/>
        </p:nvPicPr>
        <p:blipFill>
          <a:blip r:embed="rId2"/>
          <a:stretch>
            <a:fillRect/>
          </a:stretch>
        </p:blipFill>
        <p:spPr>
          <a:xfrm>
            <a:off x="1146931" y="1690688"/>
            <a:ext cx="2309879" cy="4863759"/>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DDA151A-40EC-BC48-89D9-7D0E3572177A}"/>
                  </a:ext>
                </a:extLst>
              </p:cNvPr>
              <p:cNvSpPr txBox="1">
                <a:spLocks/>
              </p:cNvSpPr>
              <p:nvPr/>
            </p:nvSpPr>
            <p:spPr>
              <a:xfrm>
                <a:off x="4009633" y="3273287"/>
                <a:ext cx="7561755" cy="4895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err="1"/>
                  <a:t>对于第</a:t>
                </a:r>
                <a:r>
                  <a:rPr lang="en-US" sz="2400" dirty="0" err="1">
                    <a:latin typeface="Arial" panose="020B0604020202020204" pitchFamily="34" charset="0"/>
                    <a:cs typeface="Arial" panose="020B0604020202020204" pitchFamily="34" charset="0"/>
                  </a:rPr>
                  <a:t>i</a:t>
                </a:r>
                <a:r>
                  <a:rPr lang="en-US" sz="2400" dirty="0" err="1"/>
                  <a:t>帧</a:t>
                </a:r>
                <a:r>
                  <a:rPr lang="zh-CN" altLang="en-US" sz="2400" dirty="0"/>
                  <a:t>，如果</a:t>
                </a:r>
                <a:r>
                  <a:rPr lang="en-US" altLang="zh-CN" sz="2400" dirty="0">
                    <a:latin typeface="Arial" panose="020B0604020202020204" pitchFamily="34" charset="0"/>
                    <a:cs typeface="Arial" panose="020B0604020202020204" pitchFamily="34" charset="0"/>
                  </a:rPr>
                  <a:t>ground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truth</a:t>
                </a:r>
                <a:r>
                  <a:rPr lang="zh-CN" altLang="en-US" sz="2400" dirty="0"/>
                  <a:t>片段为</a:t>
                </a:r>
                <a:r>
                  <a:rPr lang="en-US" sz="2400" dirty="0">
                    <a:latin typeface="Arial" panose="020B0604020202020204" pitchFamily="34" charset="0"/>
                    <a:cs typeface="Arial" panose="020B0604020202020204" pitchFamily="34" charset="0"/>
                  </a:rPr>
                  <a:t>(</a:t>
                </a:r>
                <a14:m>
                  <m:oMath xmlns:m="http://schemas.openxmlformats.org/officeDocument/2006/math">
                    <m:sSub>
                      <m:sSubPr>
                        <m:ctrlPr>
                          <a:rPr lang="en-US" altLang="zh-CN" sz="2400" i="1">
                            <a:latin typeface="Cambria Math" panose="02040503050406030204" pitchFamily="18" charset="0"/>
                            <a:cs typeface="Arial" panose="020B0604020202020204" pitchFamily="34" charset="0"/>
                          </a:rPr>
                        </m:ctrlPr>
                      </m:sSubPr>
                      <m:e>
                        <m:r>
                          <a:rPr lang="en-US" altLang="zh-CN" sz="2400">
                            <a:latin typeface="Cambria Math" panose="02040503050406030204" pitchFamily="18" charset="0"/>
                            <a:cs typeface="Arial" panose="020B0604020202020204" pitchFamily="34" charset="0"/>
                          </a:rPr>
                          <m:t>𝑡</m:t>
                        </m:r>
                      </m:e>
                      <m:sub>
                        <m:r>
                          <a:rPr lang="en-US" altLang="zh-CN" sz="2400">
                            <a:latin typeface="Cambria Math" panose="02040503050406030204" pitchFamily="18" charset="0"/>
                            <a:cs typeface="Arial" panose="020B0604020202020204" pitchFamily="34" charset="0"/>
                          </a:rPr>
                          <m:t>𝑠</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a:latin typeface="Cambria Math" panose="02040503050406030204" pitchFamily="18" charset="0"/>
                            <a:cs typeface="Arial" panose="020B0604020202020204" pitchFamily="34" charset="0"/>
                          </a:rPr>
                        </m:ctrlPr>
                      </m:sSubPr>
                      <m:e>
                        <m:r>
                          <a:rPr lang="en-US" altLang="zh-CN" sz="2400">
                            <a:latin typeface="Cambria Math" panose="02040503050406030204" pitchFamily="18" charset="0"/>
                            <a:cs typeface="Arial" panose="020B0604020202020204" pitchFamily="34" charset="0"/>
                          </a:rPr>
                          <m:t>𝑡</m:t>
                        </m:r>
                      </m:e>
                      <m:sub>
                        <m:r>
                          <a:rPr lang="en-US" altLang="zh-CN" sz="2400">
                            <a:latin typeface="Cambria Math" panose="02040503050406030204" pitchFamily="18" charset="0"/>
                            <a:cs typeface="Arial" panose="020B0604020202020204" pitchFamily="34" charset="0"/>
                          </a:rPr>
                          <m:t>𝑒</m:t>
                        </m:r>
                      </m:sub>
                    </m:sSub>
                  </m:oMath>
                </a14:m>
                <a:r>
                  <a:rPr lang="en-US" sz="2400" dirty="0">
                    <a:latin typeface="Arial" panose="020B0604020202020204" pitchFamily="34" charset="0"/>
                    <a:cs typeface="Arial" panose="020B0604020202020204" pitchFamily="34" charset="0"/>
                  </a:rPr>
                  <a:t>):</a:t>
                </a:r>
              </a:p>
              <a:p>
                <a:endParaRPr lang="en-US" dirty="0"/>
              </a:p>
            </p:txBody>
          </p:sp>
        </mc:Choice>
        <mc:Fallback xmlns="">
          <p:sp>
            <p:nvSpPr>
              <p:cNvPr id="6" name="Content Placeholder 2">
                <a:extLst>
                  <a:ext uri="{FF2B5EF4-FFF2-40B4-BE49-F238E27FC236}">
                    <a16:creationId xmlns:a16="http://schemas.microsoft.com/office/drawing/2014/main" id="{EDDA151A-40EC-BC48-89D9-7D0E3572177A}"/>
                  </a:ext>
                </a:extLst>
              </p:cNvPr>
              <p:cNvSpPr txBox="1">
                <a:spLocks noRot="1" noChangeAspect="1" noMove="1" noResize="1" noEditPoints="1" noAdjustHandles="1" noChangeArrowheads="1" noChangeShapeType="1" noTextEdit="1"/>
              </p:cNvSpPr>
              <p:nvPr/>
            </p:nvSpPr>
            <p:spPr>
              <a:xfrm>
                <a:off x="4009633" y="3273287"/>
                <a:ext cx="7561755" cy="489545"/>
              </a:xfrm>
              <a:prstGeom prst="rect">
                <a:avLst/>
              </a:prstGeom>
              <a:blipFill>
                <a:blip r:embed="rId3"/>
                <a:stretch>
                  <a:fillRect l="-1174" t="-15385"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136">
                <a:extLst>
                  <a:ext uri="{FF2B5EF4-FFF2-40B4-BE49-F238E27FC236}">
                    <a16:creationId xmlns:a16="http://schemas.microsoft.com/office/drawing/2014/main" id="{874E89FE-480F-8048-BA65-DA22C003C554}"/>
                  </a:ext>
                </a:extLst>
              </p:cNvPr>
              <p:cNvSpPr/>
              <p:nvPr/>
            </p:nvSpPr>
            <p:spPr>
              <a:xfrm>
                <a:off x="8228807" y="4100607"/>
                <a:ext cx="3124993" cy="1570173"/>
              </a:xfrm>
              <a:prstGeom prst="rect">
                <a:avLst/>
              </a:prstGeom>
            </p:spPr>
            <p:txBody>
              <a:bodyPr wrap="square">
                <a:spAutoFit/>
              </a:bodyPr>
              <a:lstStyle/>
              <a:p>
                <a:pPr algn="ctr"/>
                <a:r>
                  <a:rPr lang="zh-CN" altLang="en-US" sz="2400" dirty="0">
                    <a:latin typeface="DengXian" charset="-122"/>
                    <a:ea typeface="DengXian" charset="-122"/>
                    <a:cs typeface="DengXian" charset="-122"/>
                  </a:rPr>
                  <a:t>回归分支的目标：</a:t>
                </a:r>
                <a:endParaRPr lang="en-US" altLang="zh-CN" sz="2400" dirty="0">
                  <a:latin typeface="DengXian" charset="-122"/>
                  <a:ea typeface="DengXian" charset="-122"/>
                  <a:cs typeface="DengXian" charset="-122"/>
                </a:endParaRPr>
              </a:p>
              <a:p>
                <a:pPr algn="ctr"/>
                <a:endParaRPr lang="en-US" altLang="zh-CN" sz="2400" i="1" dirty="0">
                  <a:latin typeface="Cambria Math" charset="0"/>
                  <a:ea typeface="DengXian" charset="-122"/>
                  <a:cs typeface="DengXian" charset="-122"/>
                </a:endParaRPr>
              </a:p>
              <a:p>
                <a:pPr lvl="1" algn="ct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 </m:t>
                          </m:r>
                          <m:r>
                            <a:rPr lang="en-US" altLang="zh-CN" sz="2400">
                              <a:latin typeface="Cambria Math" panose="02040503050406030204" pitchFamily="18" charset="0"/>
                              <a:ea typeface="DengXian" panose="02010600030101010101" pitchFamily="2" charset="-122"/>
                              <a:cs typeface="Arial" panose="020B0604020202020204" pitchFamily="34" charset="0"/>
                            </a:rPr>
                            <m:t>𝑙</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r>
                        <a:rPr lang="en-US" altLang="zh-CN" sz="2400">
                          <a:latin typeface="Cambria Math" panose="02040503050406030204" pitchFamily="18" charset="0"/>
                          <a:ea typeface="DengXian" panose="02010600030101010101" pitchFamily="2" charset="-122"/>
                          <a:cs typeface="Arial" panose="020B0604020202020204" pitchFamily="34" charset="0"/>
                        </a:rPr>
                        <m:t>𝑖</m:t>
                      </m:r>
                      <m:r>
                        <a:rPr lang="en-US" altLang="zh-CN" sz="2400">
                          <a:latin typeface="Cambria Math" panose="02040503050406030204" pitchFamily="18" charset="0"/>
                          <a:ea typeface="DengXian" panose="02010600030101010101" pitchFamily="2" charset="-122"/>
                          <a:cs typeface="Arial" panose="020B0604020202020204" pitchFamily="34" charset="0"/>
                        </a:rPr>
                        <m:t> −</m:t>
                      </m:r>
                      <m:sSub>
                        <m:sSub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Pr>
                        <m:e>
                          <m:r>
                            <a:rPr lang="en-US" altLang="zh-CN" sz="2400">
                              <a:latin typeface="Cambria Math" panose="02040503050406030204" pitchFamily="18" charset="0"/>
                              <a:ea typeface="DengXian" panose="02010600030101010101" pitchFamily="2" charset="-122"/>
                              <a:cs typeface="Arial" panose="020B0604020202020204" pitchFamily="34" charset="0"/>
                            </a:rPr>
                            <m:t>𝑡</m:t>
                          </m:r>
                        </m:e>
                        <m:sub>
                          <m:r>
                            <a:rPr lang="en-US" altLang="zh-CN" sz="2400">
                              <a:latin typeface="Cambria Math" panose="02040503050406030204" pitchFamily="18" charset="0"/>
                              <a:ea typeface="DengXian" panose="02010600030101010101" pitchFamily="2" charset="-122"/>
                              <a:cs typeface="Arial" panose="020B0604020202020204" pitchFamily="34" charset="0"/>
                            </a:rPr>
                            <m:t>𝑠</m:t>
                          </m:r>
                        </m:sub>
                      </m:sSub>
                    </m:oMath>
                  </m:oMathPara>
                </a14:m>
                <a:endParaRPr lang="en-US" altLang="zh-CN" sz="2400" dirty="0">
                  <a:latin typeface="Arial" panose="020B0604020202020204" pitchFamily="34" charset="0"/>
                  <a:ea typeface="DengXian" panose="02010600030101010101" pitchFamily="2" charset="-122"/>
                  <a:cs typeface="Arial" panose="020B0604020202020204" pitchFamily="34" charset="0"/>
                </a:endParaRPr>
              </a:p>
              <a:p>
                <a:pPr lvl="1" algn="ct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ea typeface="DengXian" panose="02010600030101010101" pitchFamily="2" charset="-122"/>
                          <a:cs typeface="Arial" panose="020B0604020202020204" pitchFamily="34" charset="0"/>
                        </a:rPr>
                        <m:t>  </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𝑟</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sSub>
                        <m:sSub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Pr>
                        <m:e>
                          <m:r>
                            <a:rPr lang="en-US" altLang="zh-CN" sz="2400">
                              <a:latin typeface="Cambria Math" panose="02040503050406030204" pitchFamily="18" charset="0"/>
                              <a:ea typeface="DengXian" panose="02010600030101010101" pitchFamily="2" charset="-122"/>
                              <a:cs typeface="Arial" panose="020B0604020202020204" pitchFamily="34" charset="0"/>
                            </a:rPr>
                            <m:t>𝑡</m:t>
                          </m:r>
                        </m:e>
                        <m:sub>
                          <m:r>
                            <a:rPr lang="en-US" altLang="zh-CN" sz="2400">
                              <a:latin typeface="Cambria Math" panose="02040503050406030204" pitchFamily="18" charset="0"/>
                              <a:ea typeface="DengXian" panose="02010600030101010101" pitchFamily="2" charset="-122"/>
                              <a:cs typeface="Arial" panose="020B0604020202020204" pitchFamily="34" charset="0"/>
                            </a:rPr>
                            <m:t>𝑒</m:t>
                          </m:r>
                        </m:sub>
                      </m:sSub>
                      <m:r>
                        <a:rPr lang="en-US" altLang="zh-CN" sz="2400">
                          <a:latin typeface="Cambria Math" panose="02040503050406030204" pitchFamily="18" charset="0"/>
                          <a:ea typeface="DengXian" panose="02010600030101010101" pitchFamily="2" charset="-122"/>
                          <a:cs typeface="Arial" panose="020B0604020202020204" pitchFamily="34" charset="0"/>
                        </a:rPr>
                        <m:t>−</m:t>
                      </m:r>
                      <m:r>
                        <a:rPr lang="en-US" altLang="zh-CN" sz="2400">
                          <a:latin typeface="Cambria Math" panose="02040503050406030204" pitchFamily="18" charset="0"/>
                          <a:ea typeface="DengXian" panose="02010600030101010101" pitchFamily="2" charset="-122"/>
                          <a:cs typeface="Arial" panose="020B0604020202020204" pitchFamily="34" charset="0"/>
                        </a:rPr>
                        <m:t>𝑖</m:t>
                      </m:r>
                    </m:oMath>
                  </m:oMathPara>
                </a14:m>
                <a:endParaRPr lang="en-US" altLang="zh-CN" sz="2400" dirty="0">
                  <a:latin typeface="Arial" panose="020B0604020202020204" pitchFamily="34" charset="0"/>
                  <a:ea typeface="DengXian" panose="02010600030101010101" pitchFamily="2" charset="-122"/>
                  <a:cs typeface="Arial" panose="020B0604020202020204" pitchFamily="34" charset="0"/>
                </a:endParaRPr>
              </a:p>
            </p:txBody>
          </p:sp>
        </mc:Choice>
        <mc:Fallback xmlns="">
          <p:sp>
            <p:nvSpPr>
              <p:cNvPr id="7" name="矩形 136">
                <a:extLst>
                  <a:ext uri="{FF2B5EF4-FFF2-40B4-BE49-F238E27FC236}">
                    <a16:creationId xmlns:a16="http://schemas.microsoft.com/office/drawing/2014/main" id="{874E89FE-480F-8048-BA65-DA22C003C554}"/>
                  </a:ext>
                </a:extLst>
              </p:cNvPr>
              <p:cNvSpPr>
                <a:spLocks noRot="1" noChangeAspect="1" noMove="1" noResize="1" noEditPoints="1" noAdjustHandles="1" noChangeArrowheads="1" noChangeShapeType="1" noTextEdit="1"/>
              </p:cNvSpPr>
              <p:nvPr/>
            </p:nvSpPr>
            <p:spPr>
              <a:xfrm>
                <a:off x="8228807" y="4100607"/>
                <a:ext cx="3124993" cy="1570173"/>
              </a:xfrm>
              <a:prstGeom prst="rect">
                <a:avLst/>
              </a:prstGeom>
              <a:blipFill>
                <a:blip r:embed="rId4"/>
                <a:stretch>
                  <a:fillRect t="-2400" b="-4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69">
                <a:extLst>
                  <a:ext uri="{FF2B5EF4-FFF2-40B4-BE49-F238E27FC236}">
                    <a16:creationId xmlns:a16="http://schemas.microsoft.com/office/drawing/2014/main" id="{6A62C140-2572-EF4B-AE36-25BC990B72AD}"/>
                  </a:ext>
                </a:extLst>
              </p:cNvPr>
              <p:cNvSpPr/>
              <p:nvPr/>
            </p:nvSpPr>
            <p:spPr>
              <a:xfrm>
                <a:off x="4009632" y="4071016"/>
                <a:ext cx="3733079" cy="1632948"/>
              </a:xfrm>
              <a:prstGeom prst="rect">
                <a:avLst/>
              </a:prstGeom>
            </p:spPr>
            <p:txBody>
              <a:bodyPr wrap="square">
                <a:spAutoFit/>
              </a:bodyPr>
              <a:lstStyle/>
              <a:p>
                <a:pPr algn="ctr"/>
                <a:r>
                  <a:rPr lang="zh-CN" altLang="en-US" sz="2400" dirty="0"/>
                  <a:t>置信分支的目标 ：</a:t>
                </a:r>
                <a:endParaRPr lang="en-US" altLang="zh-CN" sz="2400" dirty="0"/>
              </a:p>
              <a:p>
                <a:pPr algn="ctr"/>
                <a:endParaRPr lang="en-US" altLang="zh-CN" sz="2400" i="1" dirty="0">
                  <a:latin typeface="Cambria Math" charset="0"/>
                  <a:ea typeface="Times New Roman" charset="0"/>
                  <a:cs typeface="Times New Roman" charset="0"/>
                </a:endParaRPr>
              </a:p>
              <a:p>
                <a:pPr lvl="1" algn="ct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𝑒</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f>
                        <m:fPr>
                          <m:ctrlPr>
                            <a:rPr lang="en-US" altLang="zh-CN" sz="2400" i="1">
                              <a:latin typeface="Cambria Math" panose="02040503050406030204" pitchFamily="18" charset="0"/>
                              <a:ea typeface="DengXian" panose="02010600030101010101" pitchFamily="2" charset="-122"/>
                              <a:cs typeface="Arial" panose="020B0604020202020204" pitchFamily="34" charset="0"/>
                            </a:rPr>
                          </m:ctrlPr>
                        </m:fPr>
                        <m:num>
                          <m:r>
                            <a:rPr lang="en-US" altLang="zh-CN" sz="2400">
                              <a:latin typeface="Cambria Math" panose="02040503050406030204" pitchFamily="18" charset="0"/>
                              <a:ea typeface="DengXian" panose="02010600030101010101" pitchFamily="2" charset="-122"/>
                              <a:cs typeface="Arial" panose="020B0604020202020204" pitchFamily="34" charset="0"/>
                            </a:rPr>
                            <m:t>𝑚𝑖𝑛</m:t>
                          </m:r>
                          <m:d>
                            <m:dPr>
                              <m:ctrlPr>
                                <a:rPr lang="en-US" altLang="zh-CN" sz="2400" i="1">
                                  <a:latin typeface="Cambria Math" panose="02040503050406030204" pitchFamily="18" charset="0"/>
                                  <a:ea typeface="DengXian" panose="02010600030101010101" pitchFamily="2" charset="-122"/>
                                  <a:cs typeface="Arial" panose="020B0604020202020204" pitchFamily="34" charset="0"/>
                                </a:rPr>
                              </m:ctrlPr>
                            </m:dPr>
                            <m:e>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𝑙</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   </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𝑟</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e>
                          </m:d>
                        </m:num>
                        <m:den>
                          <m:r>
                            <a:rPr lang="en-US" altLang="zh-CN" sz="2400">
                              <a:latin typeface="Cambria Math" panose="02040503050406030204" pitchFamily="18" charset="0"/>
                              <a:ea typeface="DengXian" panose="02010600030101010101" pitchFamily="2" charset="-122"/>
                              <a:cs typeface="Arial" panose="020B0604020202020204" pitchFamily="34" charset="0"/>
                            </a:rPr>
                            <m:t>𝑚𝑎𝑥</m:t>
                          </m:r>
                          <m:r>
                            <a:rPr lang="en-US" altLang="zh-CN" sz="2400">
                              <a:latin typeface="Cambria Math" panose="02040503050406030204" pitchFamily="18" charset="0"/>
                              <a:ea typeface="DengXian" panose="02010600030101010101" pitchFamily="2" charset="-122"/>
                              <a:cs typeface="Arial" panose="020B0604020202020204" pitchFamily="34" charset="0"/>
                            </a:rPr>
                            <m:t>(</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𝑙</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   </m:t>
                          </m:r>
                          <m:sSubSup>
                            <m:sSubSupPr>
                              <m:ctrlPr>
                                <a:rPr lang="en-US" altLang="zh-CN" sz="2400" i="1">
                                  <a:latin typeface="Cambria Math" panose="02040503050406030204" pitchFamily="18" charset="0"/>
                                  <a:ea typeface="DengXian" panose="02010600030101010101" pitchFamily="2" charset="-122"/>
                                  <a:cs typeface="Arial" panose="020B0604020202020204" pitchFamily="34" charset="0"/>
                                </a:rPr>
                              </m:ctrlPr>
                            </m:sSubSupPr>
                            <m:e>
                              <m:r>
                                <a:rPr lang="en-US" altLang="zh-CN" sz="2400">
                                  <a:latin typeface="Cambria Math" panose="02040503050406030204" pitchFamily="18" charset="0"/>
                                  <a:ea typeface="DengXian" panose="02010600030101010101" pitchFamily="2" charset="-122"/>
                                  <a:cs typeface="Arial" panose="020B0604020202020204" pitchFamily="34" charset="0"/>
                                </a:rPr>
                                <m:t>𝑟</m:t>
                              </m:r>
                            </m:e>
                            <m:sub>
                              <m:r>
                                <a:rPr lang="en-US" altLang="zh-CN" sz="2400">
                                  <a:latin typeface="Cambria Math" panose="02040503050406030204" pitchFamily="18" charset="0"/>
                                  <a:ea typeface="DengXian" panose="02010600030101010101" pitchFamily="2" charset="-122"/>
                                  <a:cs typeface="Arial" panose="020B0604020202020204" pitchFamily="34" charset="0"/>
                                </a:rPr>
                                <m:t>𝑖</m:t>
                              </m:r>
                            </m:sub>
                            <m:sup>
                              <m:r>
                                <a:rPr lang="en-US" altLang="zh-CN" sz="2400">
                                  <a:latin typeface="Cambria Math" panose="02040503050406030204" pitchFamily="18" charset="0"/>
                                  <a:ea typeface="DengXian" panose="02010600030101010101" pitchFamily="2" charset="-122"/>
                                  <a:cs typeface="Arial" panose="020B0604020202020204" pitchFamily="34" charset="0"/>
                                </a:rPr>
                                <m:t>∗</m:t>
                              </m:r>
                            </m:sup>
                          </m:sSubSup>
                          <m:r>
                            <a:rPr lang="en-US" altLang="zh-CN" sz="2400">
                              <a:latin typeface="Cambria Math" panose="02040503050406030204" pitchFamily="18" charset="0"/>
                              <a:ea typeface="DengXian" panose="02010600030101010101" pitchFamily="2" charset="-122"/>
                              <a:cs typeface="Arial" panose="020B0604020202020204" pitchFamily="34" charset="0"/>
                            </a:rPr>
                            <m:t>)</m:t>
                          </m:r>
                        </m:den>
                      </m:f>
                    </m:oMath>
                  </m:oMathPara>
                </a14:m>
                <a:endParaRPr lang="zh-CN" altLang="en-US" sz="2400" dirty="0">
                  <a:latin typeface="Arial" panose="020B0604020202020204" pitchFamily="34" charset="0"/>
                  <a:ea typeface="DengXian" panose="02010600030101010101" pitchFamily="2" charset="-122"/>
                  <a:cs typeface="Arial" panose="020B0604020202020204" pitchFamily="34" charset="0"/>
                </a:endParaRPr>
              </a:p>
            </p:txBody>
          </p:sp>
        </mc:Choice>
        <mc:Fallback xmlns="">
          <p:sp>
            <p:nvSpPr>
              <p:cNvPr id="8" name="矩形 69">
                <a:extLst>
                  <a:ext uri="{FF2B5EF4-FFF2-40B4-BE49-F238E27FC236}">
                    <a16:creationId xmlns:a16="http://schemas.microsoft.com/office/drawing/2014/main" id="{6A62C140-2572-EF4B-AE36-25BC990B72AD}"/>
                  </a:ext>
                </a:extLst>
              </p:cNvPr>
              <p:cNvSpPr>
                <a:spLocks noRot="1" noChangeAspect="1" noMove="1" noResize="1" noEditPoints="1" noAdjustHandles="1" noChangeArrowheads="1" noChangeShapeType="1" noTextEdit="1"/>
              </p:cNvSpPr>
              <p:nvPr/>
            </p:nvSpPr>
            <p:spPr>
              <a:xfrm>
                <a:off x="4009632" y="4071016"/>
                <a:ext cx="3733079" cy="1632948"/>
              </a:xfrm>
              <a:prstGeom prst="rect">
                <a:avLst/>
              </a:prstGeom>
              <a:blipFill>
                <a:blip r:embed="rId5"/>
                <a:stretch>
                  <a:fillRect t="-3101" b="-387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CC38874-5C51-A44F-8833-E331619A22A7}"/>
              </a:ext>
            </a:extLst>
          </p:cNvPr>
          <p:cNvPicPr>
            <a:picLocks noChangeAspect="1"/>
          </p:cNvPicPr>
          <p:nvPr/>
        </p:nvPicPr>
        <p:blipFill>
          <a:blip r:embed="rId6"/>
          <a:stretch>
            <a:fillRect/>
          </a:stretch>
        </p:blipFill>
        <p:spPr>
          <a:xfrm>
            <a:off x="6414052" y="446170"/>
            <a:ext cx="5587734" cy="2042247"/>
          </a:xfrm>
          <a:prstGeom prst="rect">
            <a:avLst/>
          </a:prstGeom>
        </p:spPr>
      </p:pic>
      <p:sp>
        <p:nvSpPr>
          <p:cNvPr id="2" name="Slide Number Placeholder 1">
            <a:extLst>
              <a:ext uri="{FF2B5EF4-FFF2-40B4-BE49-F238E27FC236}">
                <a16:creationId xmlns:a16="http://schemas.microsoft.com/office/drawing/2014/main" id="{A62A1C6A-7632-744C-9348-03342F4EC5F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72</a:t>
            </a:fld>
            <a:endParaRPr lang="en-US" dirty="0"/>
          </a:p>
        </p:txBody>
      </p:sp>
    </p:spTree>
    <p:extLst>
      <p:ext uri="{BB962C8B-B14F-4D97-AF65-F5344CB8AC3E}">
        <p14:creationId xmlns:p14="http://schemas.microsoft.com/office/powerpoint/2010/main" val="1831170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C8198A-A42F-BF45-9EB7-B1869005224F}"/>
              </a:ext>
            </a:extLst>
          </p:cNvPr>
          <p:cNvSpPr>
            <a:spLocks noGrp="1"/>
          </p:cNvSpPr>
          <p:nvPr>
            <p:ph idx="1"/>
          </p:nvPr>
        </p:nvSpPr>
        <p:spPr/>
        <p:txBody>
          <a:bodyPr/>
          <a:lstStyle/>
          <a:p>
            <a:pPr marL="0" indent="0">
              <a:buNone/>
            </a:pPr>
            <a:r>
              <a:rPr lang="zh-CN" altLang="en-US" dirty="0"/>
              <a:t>基于语句查询的视频片段检索</a:t>
            </a:r>
            <a:endParaRPr lang="en-US" dirty="0"/>
          </a:p>
        </p:txBody>
      </p:sp>
      <p:sp>
        <p:nvSpPr>
          <p:cNvPr id="3" name="Title 2">
            <a:extLst>
              <a:ext uri="{FF2B5EF4-FFF2-40B4-BE49-F238E27FC236}">
                <a16:creationId xmlns:a16="http://schemas.microsoft.com/office/drawing/2014/main" id="{9A1147D8-424A-C748-935B-0B367155307E}"/>
              </a:ext>
            </a:extLst>
          </p:cNvPr>
          <p:cNvSpPr>
            <a:spLocks noGrp="1"/>
          </p:cNvSpPr>
          <p:nvPr>
            <p:ph type="title"/>
          </p:nvPr>
        </p:nvSpPr>
        <p:spPr/>
        <p:txBody>
          <a:bodyPr/>
          <a:lstStyle/>
          <a:p>
            <a:r>
              <a:rPr lang="zh-CN" altLang="en-US" dirty="0"/>
              <a:t>实验结果</a:t>
            </a:r>
            <a:endParaRPr lang="en-US" dirty="0"/>
          </a:p>
        </p:txBody>
      </p:sp>
      <p:pic>
        <p:nvPicPr>
          <p:cNvPr id="5" name="Picture 4">
            <a:extLst>
              <a:ext uri="{FF2B5EF4-FFF2-40B4-BE49-F238E27FC236}">
                <a16:creationId xmlns:a16="http://schemas.microsoft.com/office/drawing/2014/main" id="{101042C9-470C-FB45-AAC1-81B15E2ED13D}"/>
              </a:ext>
            </a:extLst>
          </p:cNvPr>
          <p:cNvPicPr>
            <a:picLocks noChangeAspect="1"/>
          </p:cNvPicPr>
          <p:nvPr/>
        </p:nvPicPr>
        <p:blipFill>
          <a:blip r:embed="rId2"/>
          <a:stretch>
            <a:fillRect/>
          </a:stretch>
        </p:blipFill>
        <p:spPr>
          <a:xfrm>
            <a:off x="753291" y="2533736"/>
            <a:ext cx="10685417" cy="3959139"/>
          </a:xfrm>
          <a:prstGeom prst="rect">
            <a:avLst/>
          </a:prstGeom>
        </p:spPr>
      </p:pic>
      <p:sp>
        <p:nvSpPr>
          <p:cNvPr id="4" name="Slide Number Placeholder 3">
            <a:extLst>
              <a:ext uri="{FF2B5EF4-FFF2-40B4-BE49-F238E27FC236}">
                <a16:creationId xmlns:a16="http://schemas.microsoft.com/office/drawing/2014/main" id="{C0F59E75-CBAC-DD43-A4FB-7FA76AC5AAC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73</a:t>
            </a:fld>
            <a:endParaRPr lang="en-US"/>
          </a:p>
        </p:txBody>
      </p:sp>
    </p:spTree>
    <p:extLst>
      <p:ext uri="{BB962C8B-B14F-4D97-AF65-F5344CB8AC3E}">
        <p14:creationId xmlns:p14="http://schemas.microsoft.com/office/powerpoint/2010/main" val="30738046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C8198A-A42F-BF45-9EB7-B1869005224F}"/>
              </a:ext>
            </a:extLst>
          </p:cNvPr>
          <p:cNvSpPr>
            <a:spLocks noGrp="1"/>
          </p:cNvSpPr>
          <p:nvPr>
            <p:ph idx="1"/>
          </p:nvPr>
        </p:nvSpPr>
        <p:spPr/>
        <p:txBody>
          <a:bodyPr/>
          <a:lstStyle/>
          <a:p>
            <a:pPr marL="0" indent="0">
              <a:buNone/>
            </a:pPr>
            <a:r>
              <a:rPr lang="zh-CN" altLang="en-US" dirty="0"/>
              <a:t>基于视频查询的视频片段检索</a:t>
            </a:r>
            <a:endParaRPr lang="en-US" dirty="0"/>
          </a:p>
        </p:txBody>
      </p:sp>
      <p:sp>
        <p:nvSpPr>
          <p:cNvPr id="3" name="Title 2">
            <a:extLst>
              <a:ext uri="{FF2B5EF4-FFF2-40B4-BE49-F238E27FC236}">
                <a16:creationId xmlns:a16="http://schemas.microsoft.com/office/drawing/2014/main" id="{9A1147D8-424A-C748-935B-0B367155307E}"/>
              </a:ext>
            </a:extLst>
          </p:cNvPr>
          <p:cNvSpPr>
            <a:spLocks noGrp="1"/>
          </p:cNvSpPr>
          <p:nvPr>
            <p:ph type="title"/>
          </p:nvPr>
        </p:nvSpPr>
        <p:spPr/>
        <p:txBody>
          <a:bodyPr/>
          <a:lstStyle/>
          <a:p>
            <a:r>
              <a:rPr lang="zh-CN" altLang="en-US" dirty="0"/>
              <a:t>实验结果</a:t>
            </a:r>
            <a:endParaRPr lang="en-US" dirty="0"/>
          </a:p>
        </p:txBody>
      </p:sp>
      <p:pic>
        <p:nvPicPr>
          <p:cNvPr id="5" name="Picture 4">
            <a:extLst>
              <a:ext uri="{FF2B5EF4-FFF2-40B4-BE49-F238E27FC236}">
                <a16:creationId xmlns:a16="http://schemas.microsoft.com/office/drawing/2014/main" id="{BC4C820A-B73B-3D45-A0DA-F4110B95DB95}"/>
              </a:ext>
            </a:extLst>
          </p:cNvPr>
          <p:cNvPicPr>
            <a:picLocks noChangeAspect="1"/>
          </p:cNvPicPr>
          <p:nvPr/>
        </p:nvPicPr>
        <p:blipFill>
          <a:blip r:embed="rId2"/>
          <a:stretch>
            <a:fillRect/>
          </a:stretch>
        </p:blipFill>
        <p:spPr>
          <a:xfrm>
            <a:off x="3067838" y="3067234"/>
            <a:ext cx="6056323" cy="1868120"/>
          </a:xfrm>
          <a:prstGeom prst="rect">
            <a:avLst/>
          </a:prstGeom>
        </p:spPr>
      </p:pic>
      <p:sp>
        <p:nvSpPr>
          <p:cNvPr id="4" name="Slide Number Placeholder 3">
            <a:extLst>
              <a:ext uri="{FF2B5EF4-FFF2-40B4-BE49-F238E27FC236}">
                <a16:creationId xmlns:a16="http://schemas.microsoft.com/office/drawing/2014/main" id="{6E6621DE-53C7-C342-BFE0-B63C34BF033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74</a:t>
            </a:fld>
            <a:endParaRPr lang="en-US"/>
          </a:p>
        </p:txBody>
      </p:sp>
    </p:spTree>
    <p:extLst>
      <p:ext uri="{BB962C8B-B14F-4D97-AF65-F5344CB8AC3E}">
        <p14:creationId xmlns:p14="http://schemas.microsoft.com/office/powerpoint/2010/main" val="3907348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88E542-DC54-5049-A3A9-22F410AA0BA5}"/>
              </a:ext>
            </a:extLst>
          </p:cNvPr>
          <p:cNvPicPr>
            <a:picLocks noGrp="1" noChangeAspect="1"/>
          </p:cNvPicPr>
          <p:nvPr>
            <p:ph idx="1"/>
          </p:nvPr>
        </p:nvPicPr>
        <p:blipFill>
          <a:blip r:embed="rId2"/>
          <a:stretch>
            <a:fillRect/>
          </a:stretch>
        </p:blipFill>
        <p:spPr>
          <a:xfrm>
            <a:off x="893749" y="2005735"/>
            <a:ext cx="10404502" cy="4351338"/>
          </a:xfrm>
        </p:spPr>
      </p:pic>
      <p:sp>
        <p:nvSpPr>
          <p:cNvPr id="3" name="Title 2">
            <a:extLst>
              <a:ext uri="{FF2B5EF4-FFF2-40B4-BE49-F238E27FC236}">
                <a16:creationId xmlns:a16="http://schemas.microsoft.com/office/drawing/2014/main" id="{4EF7C7D2-736E-214D-8464-8993ABD7BAB2}"/>
              </a:ext>
            </a:extLst>
          </p:cNvPr>
          <p:cNvSpPr>
            <a:spLocks noGrp="1"/>
          </p:cNvSpPr>
          <p:nvPr>
            <p:ph type="title"/>
          </p:nvPr>
        </p:nvSpPr>
        <p:spPr/>
        <p:txBody>
          <a:bodyPr/>
          <a:lstStyle/>
          <a:p>
            <a:r>
              <a:rPr lang="zh-CN" altLang="en-US" dirty="0"/>
              <a:t>可视化结果</a:t>
            </a:r>
            <a:endParaRPr lang="en-US" dirty="0"/>
          </a:p>
        </p:txBody>
      </p:sp>
      <p:sp>
        <p:nvSpPr>
          <p:cNvPr id="2" name="Slide Number Placeholder 1">
            <a:extLst>
              <a:ext uri="{FF2B5EF4-FFF2-40B4-BE49-F238E27FC236}">
                <a16:creationId xmlns:a16="http://schemas.microsoft.com/office/drawing/2014/main" id="{92D068C4-D7EF-8A46-9D90-8705F49B35D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75</a:t>
            </a:fld>
            <a:endParaRPr lang="en-US"/>
          </a:p>
        </p:txBody>
      </p:sp>
    </p:spTree>
    <p:extLst>
      <p:ext uri="{BB962C8B-B14F-4D97-AF65-F5344CB8AC3E}">
        <p14:creationId xmlns:p14="http://schemas.microsoft.com/office/powerpoint/2010/main" val="1516319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07BDD7-2BC1-0742-8E6F-C5E3A43B4051}"/>
              </a:ext>
            </a:extLst>
          </p:cNvPr>
          <p:cNvSpPr>
            <a:spLocks noGrp="1"/>
          </p:cNvSpPr>
          <p:nvPr>
            <p:ph idx="1"/>
          </p:nvPr>
        </p:nvSpPr>
        <p:spPr/>
        <p:txBody>
          <a:bodyPr/>
          <a:lstStyle/>
          <a:p>
            <a:r>
              <a:rPr lang="zh-CN" altLang="en-US" dirty="0"/>
              <a:t>基于特征金字塔的骨干网络 </a:t>
            </a:r>
            <a:r>
              <a:rPr lang="en-US" altLang="zh-CN" dirty="0"/>
              <a:t>+</a:t>
            </a:r>
            <a:r>
              <a:rPr lang="zh-CN" altLang="en-US" dirty="0"/>
              <a:t> 密集型头网络</a:t>
            </a:r>
            <a:endParaRPr lang="en-US" dirty="0"/>
          </a:p>
        </p:txBody>
      </p:sp>
      <p:sp>
        <p:nvSpPr>
          <p:cNvPr id="3" name="Slide Number Placeholder 2">
            <a:extLst>
              <a:ext uri="{FF2B5EF4-FFF2-40B4-BE49-F238E27FC236}">
                <a16:creationId xmlns:a16="http://schemas.microsoft.com/office/drawing/2014/main" id="{DAC9AEE2-B4B9-B94D-8191-03185F40F51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76</a:t>
            </a:fld>
            <a:endParaRPr lang="en-US"/>
          </a:p>
        </p:txBody>
      </p:sp>
      <p:sp>
        <p:nvSpPr>
          <p:cNvPr id="4" name="Title 3">
            <a:extLst>
              <a:ext uri="{FF2B5EF4-FFF2-40B4-BE49-F238E27FC236}">
                <a16:creationId xmlns:a16="http://schemas.microsoft.com/office/drawing/2014/main" id="{9BCA4AAD-411A-534A-BC03-0A690A8FDAAF}"/>
              </a:ext>
            </a:extLst>
          </p:cNvPr>
          <p:cNvSpPr>
            <a:spLocks noGrp="1"/>
          </p:cNvSpPr>
          <p:nvPr>
            <p:ph type="title"/>
          </p:nvPr>
        </p:nvSpPr>
        <p:spPr/>
        <p:txBody>
          <a:bodyPr/>
          <a:lstStyle/>
          <a:p>
            <a:r>
              <a:rPr lang="zh-CN" altLang="en-US" dirty="0"/>
              <a:t>同期工作</a:t>
            </a:r>
            <a:endParaRPr lang="en-US" dirty="0"/>
          </a:p>
        </p:txBody>
      </p:sp>
      <p:pic>
        <p:nvPicPr>
          <p:cNvPr id="5" name="Picture 4">
            <a:extLst>
              <a:ext uri="{FF2B5EF4-FFF2-40B4-BE49-F238E27FC236}">
                <a16:creationId xmlns:a16="http://schemas.microsoft.com/office/drawing/2014/main" id="{DF7D67B5-96F2-1140-B9A0-C11662B65FE0}"/>
              </a:ext>
            </a:extLst>
          </p:cNvPr>
          <p:cNvPicPr>
            <a:picLocks noChangeAspect="1"/>
          </p:cNvPicPr>
          <p:nvPr/>
        </p:nvPicPr>
        <p:blipFill>
          <a:blip r:embed="rId3"/>
          <a:stretch>
            <a:fillRect/>
          </a:stretch>
        </p:blipFill>
        <p:spPr>
          <a:xfrm>
            <a:off x="2188633" y="2792767"/>
            <a:ext cx="7814733" cy="2552519"/>
          </a:xfrm>
          <a:prstGeom prst="rect">
            <a:avLst/>
          </a:prstGeom>
        </p:spPr>
      </p:pic>
      <p:sp>
        <p:nvSpPr>
          <p:cNvPr id="6" name="Content Placeholder 2">
            <a:extLst>
              <a:ext uri="{FF2B5EF4-FFF2-40B4-BE49-F238E27FC236}">
                <a16:creationId xmlns:a16="http://schemas.microsoft.com/office/drawing/2014/main" id="{73A66A8E-2662-494B-83CF-4023A6F870EA}"/>
              </a:ext>
            </a:extLst>
          </p:cNvPr>
          <p:cNvSpPr txBox="1">
            <a:spLocks/>
          </p:cNvSpPr>
          <p:nvPr/>
        </p:nvSpPr>
        <p:spPr>
          <a:xfrm>
            <a:off x="-1" y="6629401"/>
            <a:ext cx="8799443" cy="25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Runhao</a:t>
            </a:r>
            <a:r>
              <a:rPr lang="en-US" sz="1000" dirty="0">
                <a:solidFill>
                  <a:schemeClr val="tx1">
                    <a:lumMod val="50000"/>
                    <a:lumOff val="50000"/>
                  </a:schemeClr>
                </a:solidFill>
                <a:latin typeface="Arial" panose="020B0604020202020204" pitchFamily="34" charset="0"/>
                <a:cs typeface="Arial" panose="020B0604020202020204" pitchFamily="34" charset="0"/>
              </a:rPr>
              <a:t> Zeng et al. ﻿Dense Regression Network for Video Grounding. In CVPR, 2020.</a:t>
            </a:r>
          </a:p>
        </p:txBody>
      </p:sp>
    </p:spTree>
    <p:extLst>
      <p:ext uri="{BB962C8B-B14F-4D97-AF65-F5344CB8AC3E}">
        <p14:creationId xmlns:p14="http://schemas.microsoft.com/office/powerpoint/2010/main" val="661111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p:txBody>
          <a:bodyPr>
            <a:normAutofit/>
          </a:bodyPr>
          <a:lstStyle/>
          <a:p>
            <a:pPr>
              <a:lnSpc>
                <a:spcPct val="120000"/>
              </a:lnSpc>
            </a:pPr>
            <a:r>
              <a:rPr lang="zh-CN" altLang="en-US" dirty="0"/>
              <a:t>本章提出的算法创新性</a:t>
            </a:r>
            <a:endParaRPr lang="en-US" altLang="zh-CN" dirty="0"/>
          </a:p>
          <a:p>
            <a:pPr lvl="1">
              <a:lnSpc>
                <a:spcPct val="120000"/>
              </a:lnSpc>
            </a:pPr>
            <a:r>
              <a:rPr lang="zh-CN" altLang="en-US" sz="2000" dirty="0"/>
              <a:t>本章首次提出了一种密集型自底向上网络框架。通过将边界预测问题分解成相关性预测和边界回归两个子问题，大大降低了模型对视频动作边界定位的难度。</a:t>
            </a:r>
            <a:endParaRPr lang="en-US" altLang="zh-CN" sz="2000" dirty="0"/>
          </a:p>
          <a:p>
            <a:pPr lvl="1">
              <a:lnSpc>
                <a:spcPct val="120000"/>
              </a:lnSpc>
            </a:pPr>
            <a:r>
              <a:rPr lang="zh-CN" altLang="en-US" sz="2000" dirty="0"/>
              <a:t>本章提出了一个基于图卷积的特征金字塔层，来增强骨干网络编码能力。 </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视频片段检索任务也是一种具有广泛应用价值的场景级别理解任务。</a:t>
            </a:r>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3.4 </a:t>
            </a:r>
            <a:r>
              <a:rPr lang="zh-CN" altLang="en-US" sz="4000" dirty="0"/>
              <a:t>基于密集型自底向上网络的视频片段检索</a:t>
            </a:r>
            <a:endParaRPr lang="en-US" sz="4000" dirty="0"/>
          </a:p>
        </p:txBody>
      </p:sp>
      <p:sp>
        <p:nvSpPr>
          <p:cNvPr id="4" name="Slide Number Placeholder 3">
            <a:extLst>
              <a:ext uri="{FF2B5EF4-FFF2-40B4-BE49-F238E27FC236}">
                <a16:creationId xmlns:a16="http://schemas.microsoft.com/office/drawing/2014/main" id="{EE6FED57-9D3E-7145-A53B-67B73EA1FB3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77</a:t>
            </a:fld>
            <a:endParaRPr lang="en-US"/>
          </a:p>
        </p:txBody>
      </p:sp>
    </p:spTree>
    <p:extLst>
      <p:ext uri="{BB962C8B-B14F-4D97-AF65-F5344CB8AC3E}">
        <p14:creationId xmlns:p14="http://schemas.microsoft.com/office/powerpoint/2010/main" val="16266656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1537854" y="2417618"/>
            <a:ext cx="9116291" cy="2022764"/>
          </a:xfrm>
        </p:spPr>
        <p:txBody>
          <a:bodyPr>
            <a:noAutofit/>
          </a:bodyPr>
          <a:lstStyle/>
          <a:p>
            <a:pPr algn="ctr"/>
            <a:r>
              <a:rPr lang="en-US" altLang="zh-CN" dirty="0"/>
              <a:t>3</a:t>
            </a:r>
            <a:r>
              <a:rPr lang="en-US" altLang="zh-CN" dirty="0">
                <a:solidFill>
                  <a:schemeClr val="bg1"/>
                </a:solidFill>
              </a:rPr>
              <a:t>.5 </a:t>
            </a:r>
            <a:r>
              <a:rPr lang="zh-CN" altLang="en-US" dirty="0">
                <a:solidFill>
                  <a:schemeClr val="bg1"/>
                </a:solidFill>
              </a:rPr>
              <a:t>基于反事实样本生成的视觉问答</a:t>
            </a:r>
            <a:br>
              <a:rPr lang="en-US" altLang="zh-CN" dirty="0">
                <a:solidFill>
                  <a:schemeClr val="bg1"/>
                </a:solidFill>
              </a:rPr>
            </a:br>
            <a:br>
              <a:rPr lang="en-US" altLang="zh-CN" dirty="0">
                <a:solidFill>
                  <a:schemeClr val="bg1"/>
                </a:solidFill>
              </a:rPr>
            </a:br>
            <a:r>
              <a:rPr lang="en-US" altLang="zh-CN" sz="3200" dirty="0">
                <a:solidFill>
                  <a:schemeClr val="bg1"/>
                </a:solidFill>
              </a:rPr>
              <a:t>CVPR 2020</a:t>
            </a:r>
            <a:endParaRPr lang="zh-CN" altLang="en-US" sz="3200" dirty="0">
              <a:solidFill>
                <a:schemeClr val="bg1"/>
              </a:solidFill>
            </a:endParaRPr>
          </a:p>
        </p:txBody>
      </p:sp>
      <p:sp>
        <p:nvSpPr>
          <p:cNvPr id="2" name="Slide Number Placeholder 1">
            <a:extLst>
              <a:ext uri="{FF2B5EF4-FFF2-40B4-BE49-F238E27FC236}">
                <a16:creationId xmlns:a16="http://schemas.microsoft.com/office/drawing/2014/main" id="{75CE08E0-E890-954E-9B32-7A185D0BF960}"/>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78</a:t>
            </a:fld>
            <a:endParaRPr lang="en-US"/>
          </a:p>
        </p:txBody>
      </p:sp>
    </p:spTree>
    <p:extLst>
      <p:ext uri="{BB962C8B-B14F-4D97-AF65-F5344CB8AC3E}">
        <p14:creationId xmlns:p14="http://schemas.microsoft.com/office/powerpoint/2010/main" val="40340220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D476EB-81B3-4B43-918A-89C3EF834AE8}"/>
              </a:ext>
            </a:extLst>
          </p:cNvPr>
          <p:cNvSpPr>
            <a:spLocks noGrp="1"/>
          </p:cNvSpPr>
          <p:nvPr>
            <p:ph type="title"/>
          </p:nvPr>
        </p:nvSpPr>
        <p:spPr/>
        <p:txBody>
          <a:bodyPr/>
          <a:lstStyle/>
          <a:p>
            <a:r>
              <a:rPr lang="zh-CN" altLang="en-US" dirty="0"/>
              <a:t>视觉问答</a:t>
            </a:r>
            <a:endParaRPr lang="en-US" dirty="0"/>
          </a:p>
        </p:txBody>
      </p:sp>
      <p:pic>
        <p:nvPicPr>
          <p:cNvPr id="4" name="Picture 3">
            <a:extLst>
              <a:ext uri="{FF2B5EF4-FFF2-40B4-BE49-F238E27FC236}">
                <a16:creationId xmlns:a16="http://schemas.microsoft.com/office/drawing/2014/main" id="{0D6AC3D0-047B-0443-90B3-F6B725AA426F}"/>
              </a:ext>
            </a:extLst>
          </p:cNvPr>
          <p:cNvPicPr>
            <a:picLocks noChangeAspect="1"/>
          </p:cNvPicPr>
          <p:nvPr/>
        </p:nvPicPr>
        <p:blipFill>
          <a:blip r:embed="rId2"/>
          <a:stretch>
            <a:fillRect/>
          </a:stretch>
        </p:blipFill>
        <p:spPr>
          <a:xfrm>
            <a:off x="558509" y="1777263"/>
            <a:ext cx="5680739" cy="4497252"/>
          </a:xfrm>
          <a:prstGeom prst="rect">
            <a:avLst/>
          </a:prstGeom>
        </p:spPr>
      </p:pic>
      <p:sp>
        <p:nvSpPr>
          <p:cNvPr id="5" name="Content Placeholder 2">
            <a:extLst>
              <a:ext uri="{FF2B5EF4-FFF2-40B4-BE49-F238E27FC236}">
                <a16:creationId xmlns:a16="http://schemas.microsoft.com/office/drawing/2014/main" id="{AE7B9D25-FD1A-4C47-AFE4-93B37B08AB16}"/>
              </a:ext>
            </a:extLst>
          </p:cNvPr>
          <p:cNvSpPr txBox="1">
            <a:spLocks/>
          </p:cNvSpPr>
          <p:nvPr/>
        </p:nvSpPr>
        <p:spPr>
          <a:xfrm>
            <a:off x="0" y="6617686"/>
            <a:ext cx="4047068"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a:solidFill>
                  <a:schemeClr val="tx1">
                    <a:lumMod val="50000"/>
                    <a:lumOff val="50000"/>
                  </a:schemeClr>
                </a:solidFill>
                <a:latin typeface="Arial" panose="020B0604020202020204" pitchFamily="34" charset="0"/>
                <a:cs typeface="Arial" panose="020B0604020202020204" pitchFamily="34" charset="0"/>
              </a:rPr>
              <a:t>Stanislaw </a:t>
            </a:r>
            <a:r>
              <a:rPr lang="en-US" sz="1000" dirty="0" err="1">
                <a:solidFill>
                  <a:schemeClr val="tx1">
                    <a:lumMod val="50000"/>
                    <a:lumOff val="50000"/>
                  </a:schemeClr>
                </a:solidFill>
                <a:latin typeface="Arial" panose="020B0604020202020204" pitchFamily="34" charset="0"/>
                <a:cs typeface="Arial" panose="020B0604020202020204" pitchFamily="34" charset="0"/>
              </a:rPr>
              <a:t>Antol</a:t>
            </a:r>
            <a:r>
              <a:rPr lang="en-US" sz="1000" dirty="0">
                <a:solidFill>
                  <a:schemeClr val="tx1">
                    <a:lumMod val="50000"/>
                    <a:lumOff val="50000"/>
                  </a:schemeClr>
                </a:solidFill>
                <a:latin typeface="Arial" panose="020B0604020202020204" pitchFamily="34" charset="0"/>
                <a:cs typeface="Arial" panose="020B0604020202020204" pitchFamily="34" charset="0"/>
              </a:rPr>
              <a:t> et al. Visual Question Answering. In ICCV, 2015.</a:t>
            </a:r>
          </a:p>
        </p:txBody>
      </p:sp>
      <p:sp>
        <p:nvSpPr>
          <p:cNvPr id="6" name="TextBox 5">
            <a:extLst>
              <a:ext uri="{FF2B5EF4-FFF2-40B4-BE49-F238E27FC236}">
                <a16:creationId xmlns:a16="http://schemas.microsoft.com/office/drawing/2014/main" id="{9094F2DE-43D4-1943-8242-0FDA1D28ECA1}"/>
              </a:ext>
            </a:extLst>
          </p:cNvPr>
          <p:cNvSpPr txBox="1"/>
          <p:nvPr/>
        </p:nvSpPr>
        <p:spPr>
          <a:xfrm>
            <a:off x="7239000" y="5133465"/>
            <a:ext cx="4857202" cy="400110"/>
          </a:xfrm>
          <a:prstGeom prst="rect">
            <a:avLst/>
          </a:prstGeom>
          <a:noFill/>
        </p:spPr>
        <p:txBody>
          <a:bodyPr wrap="square" rtlCol="0">
            <a:spAutoFit/>
          </a:bodyPr>
          <a:lstStyle/>
          <a:p>
            <a:r>
              <a:rPr lang="zh-CN" altLang="en-US" sz="2000" dirty="0">
                <a:latin typeface="DengXian" charset="-122"/>
                <a:ea typeface="DengXian" charset="-122"/>
                <a:cs typeface="DengXian" charset="-122"/>
              </a:rPr>
              <a:t>视觉问答是一个典型的多模态分类任务</a:t>
            </a:r>
            <a:endParaRPr lang="en-US" sz="2000" dirty="0">
              <a:latin typeface="DengXian" charset="-122"/>
              <a:ea typeface="DengXian" charset="-122"/>
              <a:cs typeface="DengXian" charset="-122"/>
            </a:endParaRPr>
          </a:p>
        </p:txBody>
      </p:sp>
      <p:sp>
        <p:nvSpPr>
          <p:cNvPr id="2" name="Slide Number Placeholder 1">
            <a:extLst>
              <a:ext uri="{FF2B5EF4-FFF2-40B4-BE49-F238E27FC236}">
                <a16:creationId xmlns:a16="http://schemas.microsoft.com/office/drawing/2014/main" id="{60939407-A611-744A-B990-D1718B1AAC98}"/>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79</a:t>
            </a:fld>
            <a:endParaRPr lang="en-US"/>
          </a:p>
        </p:txBody>
      </p:sp>
    </p:spTree>
    <p:extLst>
      <p:ext uri="{BB962C8B-B14F-4D97-AF65-F5344CB8AC3E}">
        <p14:creationId xmlns:p14="http://schemas.microsoft.com/office/powerpoint/2010/main" val="249922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t>物体级别识别</a:t>
            </a:r>
            <a:endParaRPr lang="en-US" altLang="zh-CN" dirty="0"/>
          </a:p>
          <a:p>
            <a:pPr>
              <a:lnSpc>
                <a:spcPct val="150000"/>
              </a:lnSpc>
            </a:pPr>
            <a:r>
              <a:rPr lang="zh-CN" altLang="en-US" dirty="0">
                <a:solidFill>
                  <a:srgbClr val="FF0000"/>
                </a:solidFill>
              </a:rPr>
              <a:t>场景级别识别</a:t>
            </a:r>
            <a:endParaRPr lang="en-US" altLang="zh-CN" dirty="0">
              <a:solidFill>
                <a:srgbClr val="FF0000"/>
              </a:solidFill>
            </a:endParaRPr>
          </a:p>
          <a:p>
            <a:pPr>
              <a:lnSpc>
                <a:spcPct val="150000"/>
              </a:lnSpc>
            </a:pPr>
            <a:r>
              <a:rPr lang="zh-CN" altLang="en-US" dirty="0"/>
              <a:t>场景级别理解</a:t>
            </a:r>
            <a:endParaRPr lang="en-US" altLang="zh-CN" dirty="0"/>
          </a:p>
          <a:p>
            <a:pPr>
              <a:lnSpc>
                <a:spcPct val="150000"/>
              </a:lnSpc>
            </a:pPr>
            <a:r>
              <a:rPr lang="zh-CN" altLang="en-US" dirty="0"/>
              <a:t>场景级别推理</a:t>
            </a:r>
            <a:endParaRPr lang="en-US" dirty="0"/>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sp>
        <p:nvSpPr>
          <p:cNvPr id="4" name="TextBox 3">
            <a:extLst>
              <a:ext uri="{FF2B5EF4-FFF2-40B4-BE49-F238E27FC236}">
                <a16:creationId xmlns:a16="http://schemas.microsoft.com/office/drawing/2014/main" id="{323A3CE0-2799-4342-82FD-F7C71783BAD0}"/>
              </a:ext>
            </a:extLst>
          </p:cNvPr>
          <p:cNvSpPr txBox="1"/>
          <p:nvPr/>
        </p:nvSpPr>
        <p:spPr>
          <a:xfrm>
            <a:off x="5880942" y="2703397"/>
            <a:ext cx="1214094" cy="400110"/>
          </a:xfrm>
          <a:prstGeom prst="rect">
            <a:avLst/>
          </a:prstGeom>
          <a:noFill/>
        </p:spPr>
        <p:txBody>
          <a:bodyPr wrap="square" rtlCol="0">
            <a:spAutoFit/>
          </a:bodyPr>
          <a:lstStyle/>
          <a:p>
            <a:r>
              <a:rPr lang="zh-CN" altLang="en-US" sz="2000" dirty="0"/>
              <a:t>全景分割</a:t>
            </a:r>
            <a:endParaRPr lang="en-US" sz="2000" dirty="0"/>
          </a:p>
        </p:txBody>
      </p:sp>
      <p:pic>
        <p:nvPicPr>
          <p:cNvPr id="5" name="Picture 4">
            <a:extLst>
              <a:ext uri="{FF2B5EF4-FFF2-40B4-BE49-F238E27FC236}">
                <a16:creationId xmlns:a16="http://schemas.microsoft.com/office/drawing/2014/main" id="{5CA57AC3-3F2B-0448-A1E1-B181EFC67939}"/>
              </a:ext>
            </a:extLst>
          </p:cNvPr>
          <p:cNvPicPr>
            <a:picLocks noChangeAspect="1"/>
          </p:cNvPicPr>
          <p:nvPr/>
        </p:nvPicPr>
        <p:blipFill>
          <a:blip r:embed="rId2"/>
          <a:stretch>
            <a:fillRect/>
          </a:stretch>
        </p:blipFill>
        <p:spPr>
          <a:xfrm>
            <a:off x="7147636" y="2285806"/>
            <a:ext cx="1993313" cy="1245820"/>
          </a:xfrm>
          <a:prstGeom prst="rect">
            <a:avLst/>
          </a:prstGeom>
        </p:spPr>
      </p:pic>
      <p:pic>
        <p:nvPicPr>
          <p:cNvPr id="6" name="Picture 5">
            <a:extLst>
              <a:ext uri="{FF2B5EF4-FFF2-40B4-BE49-F238E27FC236}">
                <a16:creationId xmlns:a16="http://schemas.microsoft.com/office/drawing/2014/main" id="{9C3332D3-4A73-7346-B4D0-5CAC0957DAEF}"/>
              </a:ext>
            </a:extLst>
          </p:cNvPr>
          <p:cNvPicPr>
            <a:picLocks noChangeAspect="1"/>
          </p:cNvPicPr>
          <p:nvPr/>
        </p:nvPicPr>
        <p:blipFill>
          <a:blip r:embed="rId3"/>
          <a:stretch>
            <a:fillRect/>
          </a:stretch>
        </p:blipFill>
        <p:spPr>
          <a:xfrm>
            <a:off x="9869174" y="2285806"/>
            <a:ext cx="1993313" cy="1235293"/>
          </a:xfrm>
          <a:prstGeom prst="rect">
            <a:avLst/>
          </a:prstGeom>
        </p:spPr>
      </p:pic>
      <p:sp>
        <p:nvSpPr>
          <p:cNvPr id="7" name="Right Arrow 6">
            <a:extLst>
              <a:ext uri="{FF2B5EF4-FFF2-40B4-BE49-F238E27FC236}">
                <a16:creationId xmlns:a16="http://schemas.microsoft.com/office/drawing/2014/main" id="{291B3EAE-584C-C845-836A-084207A69532}"/>
              </a:ext>
            </a:extLst>
          </p:cNvPr>
          <p:cNvSpPr/>
          <p:nvPr/>
        </p:nvSpPr>
        <p:spPr>
          <a:xfrm>
            <a:off x="9350852" y="2592836"/>
            <a:ext cx="308418" cy="62123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0E8022F-69AC-D440-93F2-F2DB0B6F72E5}"/>
              </a:ext>
            </a:extLst>
          </p:cNvPr>
          <p:cNvSpPr txBox="1"/>
          <p:nvPr/>
        </p:nvSpPr>
        <p:spPr>
          <a:xfrm>
            <a:off x="5676900" y="4717445"/>
            <a:ext cx="1470736" cy="400110"/>
          </a:xfrm>
          <a:prstGeom prst="rect">
            <a:avLst/>
          </a:prstGeom>
          <a:noFill/>
        </p:spPr>
        <p:txBody>
          <a:bodyPr wrap="square" rtlCol="0">
            <a:spAutoFit/>
          </a:bodyPr>
          <a:lstStyle/>
          <a:p>
            <a:r>
              <a:rPr lang="zh-CN" altLang="en-US" sz="2000" dirty="0"/>
              <a:t>场景图生成</a:t>
            </a:r>
            <a:endParaRPr lang="en-US" sz="2000" dirty="0"/>
          </a:p>
        </p:txBody>
      </p:sp>
      <p:sp>
        <p:nvSpPr>
          <p:cNvPr id="9" name="Content Placeholder 2">
            <a:extLst>
              <a:ext uri="{FF2B5EF4-FFF2-40B4-BE49-F238E27FC236}">
                <a16:creationId xmlns:a16="http://schemas.microsoft.com/office/drawing/2014/main" id="{FCF78CF3-8A51-4040-9CFB-6851ED19D751}"/>
              </a:ext>
            </a:extLst>
          </p:cNvPr>
          <p:cNvSpPr txBox="1">
            <a:spLocks/>
          </p:cNvSpPr>
          <p:nvPr/>
        </p:nvSpPr>
        <p:spPr>
          <a:xfrm>
            <a:off x="0" y="6438902"/>
            <a:ext cx="11353800" cy="419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a:solidFill>
                  <a:schemeClr val="tx1">
                    <a:lumMod val="50000"/>
                    <a:lumOff val="50000"/>
                  </a:schemeClr>
                </a:solidFill>
                <a:latin typeface="Arial" charset="0"/>
                <a:cs typeface="Arial" charset="0"/>
              </a:rPr>
              <a:t>Alexander </a:t>
            </a:r>
            <a:r>
              <a:rPr lang="en-US" sz="1000" dirty="0" err="1">
                <a:solidFill>
                  <a:schemeClr val="tx1">
                    <a:lumMod val="50000"/>
                    <a:lumOff val="50000"/>
                  </a:schemeClr>
                </a:solidFill>
                <a:latin typeface="Arial" charset="0"/>
                <a:cs typeface="Arial" charset="0"/>
              </a:rPr>
              <a:t>Kirillov</a:t>
            </a:r>
            <a:r>
              <a:rPr lang="zh-CN" altLang="en-US" sz="1000" dirty="0">
                <a:solidFill>
                  <a:schemeClr val="tx1">
                    <a:lumMod val="50000"/>
                    <a:lumOff val="50000"/>
                  </a:schemeClr>
                </a:solidFill>
                <a:latin typeface="Arial" charset="0"/>
                <a:cs typeface="Arial" charset="0"/>
              </a:rPr>
              <a:t> </a:t>
            </a:r>
            <a:r>
              <a:rPr lang="en-US" sz="1000" dirty="0">
                <a:solidFill>
                  <a:schemeClr val="tx1">
                    <a:lumMod val="50000"/>
                    <a:lumOff val="50000"/>
                  </a:schemeClr>
                </a:solidFill>
                <a:latin typeface="Arial" charset="0"/>
                <a:cs typeface="Arial" charset="0"/>
              </a:rPr>
              <a:t>et al. Panoptic Segmentation. In CVPR, 2019. </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a:t>
            </a:r>
            <a:r>
              <a:rPr lang="en-US" sz="1000" dirty="0" err="1">
                <a:solidFill>
                  <a:schemeClr val="tx1">
                    <a:lumMod val="50000"/>
                    <a:lumOff val="50000"/>
                  </a:schemeClr>
                </a:solidFill>
                <a:latin typeface="Arial" charset="0"/>
                <a:ea typeface="Arial" charset="0"/>
                <a:cs typeface="Arial" charset="0"/>
              </a:rPr>
              <a:t>Danfei</a:t>
            </a:r>
            <a:r>
              <a:rPr lang="en-US" sz="1000" dirty="0">
                <a:solidFill>
                  <a:schemeClr val="tx1">
                    <a:lumMod val="50000"/>
                    <a:lumOff val="50000"/>
                  </a:schemeClr>
                </a:solidFill>
                <a:latin typeface="Arial" charset="0"/>
                <a:ea typeface="Arial" charset="0"/>
                <a:cs typeface="Arial" charset="0"/>
              </a:rPr>
              <a:t> Xu et al. ﻿Scene Graph Generation by Iterative Message Passing. In CVPR, 2017.</a:t>
            </a:r>
          </a:p>
        </p:txBody>
      </p:sp>
      <p:pic>
        <p:nvPicPr>
          <p:cNvPr id="10" name="Picture 9">
            <a:extLst>
              <a:ext uri="{FF2B5EF4-FFF2-40B4-BE49-F238E27FC236}">
                <a16:creationId xmlns:a16="http://schemas.microsoft.com/office/drawing/2014/main" id="{C0645DAE-9023-F74F-AA4B-B945ED8F8F27}"/>
              </a:ext>
            </a:extLst>
          </p:cNvPr>
          <p:cNvPicPr>
            <a:picLocks noChangeAspect="1"/>
          </p:cNvPicPr>
          <p:nvPr/>
        </p:nvPicPr>
        <p:blipFill>
          <a:blip r:embed="rId4"/>
          <a:stretch>
            <a:fillRect/>
          </a:stretch>
        </p:blipFill>
        <p:spPr>
          <a:xfrm>
            <a:off x="7147636" y="3992325"/>
            <a:ext cx="4714851" cy="1851460"/>
          </a:xfrm>
          <a:prstGeom prst="rect">
            <a:avLst/>
          </a:prstGeom>
        </p:spPr>
      </p:pic>
      <p:sp>
        <p:nvSpPr>
          <p:cNvPr id="11" name="Slide Number Placeholder 10">
            <a:extLst>
              <a:ext uri="{FF2B5EF4-FFF2-40B4-BE49-F238E27FC236}">
                <a16:creationId xmlns:a16="http://schemas.microsoft.com/office/drawing/2014/main" id="{3D38C3C5-DE43-E046-A02B-D4AA1B97BC9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a:t>
            </a:fld>
            <a:endParaRPr lang="en-US"/>
          </a:p>
        </p:txBody>
      </p:sp>
    </p:spTree>
    <p:extLst>
      <p:ext uri="{BB962C8B-B14F-4D97-AF65-F5344CB8AC3E}">
        <p14:creationId xmlns:p14="http://schemas.microsoft.com/office/powerpoint/2010/main" val="674296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EAC604-D8DA-3341-8E05-201A923112FB}"/>
              </a:ext>
            </a:extLst>
          </p:cNvPr>
          <p:cNvSpPr>
            <a:spLocks noGrp="1"/>
          </p:cNvSpPr>
          <p:nvPr>
            <p:ph type="title"/>
          </p:nvPr>
        </p:nvSpPr>
        <p:spPr/>
        <p:txBody>
          <a:bodyPr/>
          <a:lstStyle/>
          <a:p>
            <a:r>
              <a:rPr lang="zh-CN" altLang="en-US" dirty="0"/>
              <a:t>视觉问答</a:t>
            </a:r>
            <a:endParaRPr lang="en-US" dirty="0"/>
          </a:p>
        </p:txBody>
      </p:sp>
      <p:sp>
        <p:nvSpPr>
          <p:cNvPr id="4" name="Content Placeholder 2">
            <a:extLst>
              <a:ext uri="{FF2B5EF4-FFF2-40B4-BE49-F238E27FC236}">
                <a16:creationId xmlns:a16="http://schemas.microsoft.com/office/drawing/2014/main" id="{C4A1425D-7C1E-FD42-8117-BC95353F749D}"/>
              </a:ext>
            </a:extLst>
          </p:cNvPr>
          <p:cNvSpPr txBox="1">
            <a:spLocks/>
          </p:cNvSpPr>
          <p:nvPr/>
        </p:nvSpPr>
        <p:spPr>
          <a:xfrm>
            <a:off x="981448" y="195741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t>目前的视觉问答模型往往过于依赖文本偏置</a:t>
            </a:r>
            <a:endParaRPr lang="en-US" sz="2400" dirty="0"/>
          </a:p>
          <a:p>
            <a:pPr lvl="1"/>
            <a:endParaRPr lang="en-US" dirty="0"/>
          </a:p>
          <a:p>
            <a:pPr lvl="1"/>
            <a:r>
              <a:rPr lang="en-US" sz="2000" dirty="0"/>
              <a:t>Q: How many </a:t>
            </a:r>
            <a:r>
              <a:rPr lang="mr-IN" sz="2000" dirty="0"/>
              <a:t>…</a:t>
            </a:r>
            <a:r>
              <a:rPr lang="en-US" sz="2000" dirty="0"/>
              <a:t>?</a:t>
            </a:r>
          </a:p>
          <a:p>
            <a:pPr lvl="1"/>
            <a:r>
              <a:rPr lang="en-US" sz="2000" dirty="0"/>
              <a:t>A: 2</a:t>
            </a:r>
          </a:p>
          <a:p>
            <a:pPr lvl="1"/>
            <a:endParaRPr lang="en-US" sz="2000" dirty="0"/>
          </a:p>
          <a:p>
            <a:pPr lvl="1"/>
            <a:r>
              <a:rPr lang="en-US" sz="2000" dirty="0"/>
              <a:t>Q: What color is </a:t>
            </a:r>
            <a:r>
              <a:rPr lang="mr-IN" sz="2000" dirty="0"/>
              <a:t>…</a:t>
            </a:r>
            <a:r>
              <a:rPr lang="en-US" sz="2000" dirty="0"/>
              <a:t>?</a:t>
            </a:r>
          </a:p>
          <a:p>
            <a:pPr lvl="1"/>
            <a:r>
              <a:rPr lang="en-US" sz="2000" dirty="0"/>
              <a:t>A: White  </a:t>
            </a:r>
          </a:p>
          <a:p>
            <a:pPr lvl="1"/>
            <a:endParaRPr lang="en-US" sz="2000" dirty="0"/>
          </a:p>
          <a:p>
            <a:pPr lvl="1"/>
            <a:r>
              <a:rPr lang="en-US" sz="2000" dirty="0"/>
              <a:t>Q: Is the </a:t>
            </a:r>
            <a:r>
              <a:rPr lang="mr-IN" sz="2000" dirty="0"/>
              <a:t>…</a:t>
            </a:r>
            <a:r>
              <a:rPr lang="en-US" sz="2000" dirty="0"/>
              <a:t>?</a:t>
            </a:r>
          </a:p>
          <a:p>
            <a:pPr lvl="1"/>
            <a:r>
              <a:rPr lang="en-US" sz="2000" dirty="0"/>
              <a:t>A: Yes</a:t>
            </a:r>
          </a:p>
        </p:txBody>
      </p:sp>
      <p:sp>
        <p:nvSpPr>
          <p:cNvPr id="5" name="Content Placeholder 2">
            <a:extLst>
              <a:ext uri="{FF2B5EF4-FFF2-40B4-BE49-F238E27FC236}">
                <a16:creationId xmlns:a16="http://schemas.microsoft.com/office/drawing/2014/main" id="{10049C81-ECD4-1148-A1F0-79BD457BA703}"/>
              </a:ext>
            </a:extLst>
          </p:cNvPr>
          <p:cNvSpPr txBox="1">
            <a:spLocks/>
          </p:cNvSpPr>
          <p:nvPr/>
        </p:nvSpPr>
        <p:spPr>
          <a:xfrm>
            <a:off x="-1" y="6575481"/>
            <a:ext cx="7696201"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Yash</a:t>
            </a:r>
            <a:r>
              <a:rPr lang="en-US" sz="1000" dirty="0">
                <a:solidFill>
                  <a:schemeClr val="tx1">
                    <a:lumMod val="50000"/>
                    <a:lumOff val="50000"/>
                  </a:schemeClr>
                </a:solidFill>
                <a:latin typeface="Arial" panose="020B0604020202020204" pitchFamily="34" charset="0"/>
                <a:cs typeface="Arial" panose="020B0604020202020204" pitchFamily="34" charset="0"/>
              </a:rPr>
              <a:t> Goyal et al. Making the v in </a:t>
            </a:r>
            <a:r>
              <a:rPr lang="en-US" sz="1000" dirty="0" err="1">
                <a:solidFill>
                  <a:schemeClr val="tx1">
                    <a:lumMod val="50000"/>
                    <a:lumOff val="50000"/>
                  </a:schemeClr>
                </a:solidFill>
                <a:latin typeface="Arial" panose="020B0604020202020204" pitchFamily="34" charset="0"/>
                <a:cs typeface="Arial" panose="020B0604020202020204" pitchFamily="34" charset="0"/>
              </a:rPr>
              <a:t>vqa</a:t>
            </a:r>
            <a:r>
              <a:rPr lang="en-US" sz="1000" dirty="0">
                <a:solidFill>
                  <a:schemeClr val="tx1">
                    <a:lumMod val="50000"/>
                    <a:lumOff val="50000"/>
                  </a:schemeClr>
                </a:solidFill>
                <a:latin typeface="Arial" panose="020B0604020202020204" pitchFamily="34" charset="0"/>
                <a:cs typeface="Arial" panose="020B0604020202020204" pitchFamily="34" charset="0"/>
              </a:rPr>
              <a:t> matter: Elevating the role of image understanding in visual question answering. In CVPR, 2017.</a:t>
            </a:r>
          </a:p>
        </p:txBody>
      </p:sp>
      <p:sp>
        <p:nvSpPr>
          <p:cNvPr id="6" name="TextBox 5">
            <a:extLst>
              <a:ext uri="{FF2B5EF4-FFF2-40B4-BE49-F238E27FC236}">
                <a16:creationId xmlns:a16="http://schemas.microsoft.com/office/drawing/2014/main" id="{D8CE9ECB-FC16-C64C-85A9-49DBFB3687DA}"/>
              </a:ext>
            </a:extLst>
          </p:cNvPr>
          <p:cNvSpPr txBox="1"/>
          <p:nvPr/>
        </p:nvSpPr>
        <p:spPr>
          <a:xfrm>
            <a:off x="4763346" y="4927945"/>
            <a:ext cx="7003869" cy="707886"/>
          </a:xfrm>
          <a:prstGeom prst="rect">
            <a:avLst/>
          </a:prstGeom>
          <a:noFill/>
        </p:spPr>
        <p:txBody>
          <a:bodyPr wrap="square" rtlCol="0">
            <a:spAutoFit/>
          </a:bodyPr>
          <a:lstStyle/>
          <a:p>
            <a:r>
              <a:rPr lang="zh-CN" altLang="en-US" sz="2000" dirty="0">
                <a:latin typeface="DengXian" charset="-122"/>
                <a:ea typeface="DengXian" charset="-122"/>
                <a:cs typeface="DengXian" charset="-122"/>
              </a:rPr>
              <a:t>模型直接利用</a:t>
            </a:r>
            <a:r>
              <a:rPr lang="zh-CN" altLang="en-US" sz="2000" b="1" dirty="0">
                <a:latin typeface="DengXian" charset="-122"/>
                <a:ea typeface="DengXian" charset="-122"/>
                <a:cs typeface="DengXian" charset="-122"/>
              </a:rPr>
              <a:t>文本偏置（</a:t>
            </a:r>
            <a:r>
              <a:rPr lang="en-US" sz="2000" b="1" dirty="0">
                <a:latin typeface="DengXian" charset="-122"/>
                <a:ea typeface="DengXian" charset="-122"/>
                <a:cs typeface="DengXian" charset="-122"/>
              </a:rPr>
              <a:t> </a:t>
            </a:r>
            <a:r>
              <a:rPr lang="en-US" sz="2000" b="1" dirty="0">
                <a:latin typeface="Arial" panose="020B0604020202020204" pitchFamily="34" charset="0"/>
                <a:ea typeface="DengXian" charset="-122"/>
                <a:cs typeface="Arial" panose="020B0604020202020204" pitchFamily="34" charset="0"/>
              </a:rPr>
              <a:t>language biases</a:t>
            </a:r>
            <a:r>
              <a:rPr lang="zh-CN" altLang="en-US" sz="2000" b="1" dirty="0">
                <a:latin typeface="DengXian" charset="-122"/>
                <a:ea typeface="DengXian" charset="-122"/>
                <a:cs typeface="DengXian" charset="-122"/>
              </a:rPr>
              <a:t>）</a:t>
            </a:r>
            <a:r>
              <a:rPr lang="zh-CN" altLang="en-US" sz="2000" dirty="0">
                <a:latin typeface="DengXian" charset="-122"/>
                <a:ea typeface="DengXian" charset="-122"/>
                <a:cs typeface="DengXian" charset="-122"/>
              </a:rPr>
              <a:t>就可以在目前最大的数据集</a:t>
            </a:r>
            <a:r>
              <a:rPr lang="en-US" sz="2000" b="1" dirty="0">
                <a:solidFill>
                  <a:srgbClr val="FF0000"/>
                </a:solidFill>
                <a:latin typeface="Arial" panose="020B0604020202020204" pitchFamily="34" charset="0"/>
                <a:ea typeface="DengXian" charset="-122"/>
                <a:cs typeface="Arial" panose="020B0604020202020204" pitchFamily="34" charset="0"/>
              </a:rPr>
              <a:t>VQA v2</a:t>
            </a:r>
            <a:r>
              <a:rPr lang="zh-CN" altLang="en-US" sz="2000" dirty="0">
                <a:latin typeface="DengXian" charset="-122"/>
                <a:ea typeface="DengXian" charset="-122"/>
                <a:cs typeface="DengXian" charset="-122"/>
              </a:rPr>
              <a:t>上取得较好的结果</a:t>
            </a:r>
            <a:endParaRPr lang="en-US" sz="2000" dirty="0">
              <a:latin typeface="DengXian" charset="-122"/>
              <a:ea typeface="DengXian" charset="-122"/>
              <a:cs typeface="DengXian" charset="-122"/>
            </a:endParaRPr>
          </a:p>
        </p:txBody>
      </p:sp>
      <p:sp>
        <p:nvSpPr>
          <p:cNvPr id="2" name="Slide Number Placeholder 1">
            <a:extLst>
              <a:ext uri="{FF2B5EF4-FFF2-40B4-BE49-F238E27FC236}">
                <a16:creationId xmlns:a16="http://schemas.microsoft.com/office/drawing/2014/main" id="{66AC1CF5-A6CB-9341-9E30-94407FD57A75}"/>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80</a:t>
            </a:fld>
            <a:endParaRPr lang="en-US"/>
          </a:p>
        </p:txBody>
      </p:sp>
    </p:spTree>
    <p:extLst>
      <p:ext uri="{BB962C8B-B14F-4D97-AF65-F5344CB8AC3E}">
        <p14:creationId xmlns:p14="http://schemas.microsoft.com/office/powerpoint/2010/main" val="7581579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B8619-17C7-2148-BB6D-C65F55E9CE64}"/>
              </a:ext>
            </a:extLst>
          </p:cNvPr>
          <p:cNvSpPr>
            <a:spLocks noGrp="1"/>
          </p:cNvSpPr>
          <p:nvPr>
            <p:ph type="title"/>
          </p:nvPr>
        </p:nvSpPr>
        <p:spPr>
          <a:xfrm>
            <a:off x="629854" y="365125"/>
            <a:ext cx="10515600" cy="1325563"/>
          </a:xfrm>
        </p:spPr>
        <p:txBody>
          <a:bodyPr/>
          <a:lstStyle/>
          <a:p>
            <a:r>
              <a:rPr lang="en-US" dirty="0"/>
              <a:t>VQA-CP </a:t>
            </a:r>
            <a:r>
              <a:rPr lang="en-US" sz="1800" dirty="0"/>
              <a:t>(VQA</a:t>
            </a:r>
            <a:r>
              <a:rPr lang="zh-CN" altLang="en-US" sz="1800" dirty="0"/>
              <a:t> </a:t>
            </a:r>
            <a:r>
              <a:rPr lang="en-US" sz="1800" dirty="0"/>
              <a:t>Changing Priors)</a:t>
            </a:r>
          </a:p>
        </p:txBody>
      </p:sp>
      <p:sp>
        <p:nvSpPr>
          <p:cNvPr id="4" name="Content Placeholder 2">
            <a:extLst>
              <a:ext uri="{FF2B5EF4-FFF2-40B4-BE49-F238E27FC236}">
                <a16:creationId xmlns:a16="http://schemas.microsoft.com/office/drawing/2014/main" id="{75886B34-C1FC-0045-85D6-BF7A3215F59F}"/>
              </a:ext>
            </a:extLst>
          </p:cNvPr>
          <p:cNvSpPr txBox="1">
            <a:spLocks/>
          </p:cNvSpPr>
          <p:nvPr/>
        </p:nvSpPr>
        <p:spPr>
          <a:xfrm>
            <a:off x="0" y="6617389"/>
            <a:ext cx="9051404" cy="292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err="1">
                <a:solidFill>
                  <a:schemeClr val="tx1">
                    <a:lumMod val="50000"/>
                    <a:lumOff val="50000"/>
                  </a:schemeClr>
                </a:solidFill>
                <a:latin typeface="Arial" panose="020B0604020202020204" pitchFamily="34" charset="0"/>
                <a:cs typeface="Arial" panose="020B0604020202020204" pitchFamily="34" charset="0"/>
              </a:rPr>
              <a:t>Aishwarya</a:t>
            </a:r>
            <a:r>
              <a:rPr lang="en-US" sz="1000" dirty="0">
                <a:solidFill>
                  <a:schemeClr val="tx1">
                    <a:lumMod val="50000"/>
                    <a:lumOff val="50000"/>
                  </a:schemeClr>
                </a:solidFill>
                <a:latin typeface="Arial" panose="020B0604020202020204" pitchFamily="34" charset="0"/>
                <a:cs typeface="Arial" panose="020B0604020202020204" pitchFamily="34" charset="0"/>
              </a:rPr>
              <a:t> Agrawal et al. Don’t Just Assume; Look and Answer: Overcoming Priors for Visual Question Answering. In CVPR, 2018.</a:t>
            </a:r>
          </a:p>
        </p:txBody>
      </p:sp>
      <p:pic>
        <p:nvPicPr>
          <p:cNvPr id="5" name="Picture 4">
            <a:extLst>
              <a:ext uri="{FF2B5EF4-FFF2-40B4-BE49-F238E27FC236}">
                <a16:creationId xmlns:a16="http://schemas.microsoft.com/office/drawing/2014/main" id="{CDD2842C-AA6F-6148-A2C7-E270EF2F4DE8}"/>
              </a:ext>
            </a:extLst>
          </p:cNvPr>
          <p:cNvPicPr>
            <a:picLocks noChangeAspect="1"/>
          </p:cNvPicPr>
          <p:nvPr/>
        </p:nvPicPr>
        <p:blipFill>
          <a:blip r:embed="rId2"/>
          <a:stretch>
            <a:fillRect/>
          </a:stretch>
        </p:blipFill>
        <p:spPr>
          <a:xfrm>
            <a:off x="511184" y="2501572"/>
            <a:ext cx="5190754" cy="3900079"/>
          </a:xfrm>
          <a:prstGeom prst="rect">
            <a:avLst/>
          </a:prstGeom>
        </p:spPr>
      </p:pic>
      <p:grpSp>
        <p:nvGrpSpPr>
          <p:cNvPr id="6" name="Group 5">
            <a:extLst>
              <a:ext uri="{FF2B5EF4-FFF2-40B4-BE49-F238E27FC236}">
                <a16:creationId xmlns:a16="http://schemas.microsoft.com/office/drawing/2014/main" id="{EE7758E2-9DE1-5846-AFD2-097F0D65ED28}"/>
              </a:ext>
            </a:extLst>
          </p:cNvPr>
          <p:cNvGrpSpPr/>
          <p:nvPr/>
        </p:nvGrpSpPr>
        <p:grpSpPr>
          <a:xfrm>
            <a:off x="6392110" y="2737353"/>
            <a:ext cx="4997790" cy="3167477"/>
            <a:chOff x="6421323" y="2045721"/>
            <a:chExt cx="4997790" cy="3167477"/>
          </a:xfrm>
        </p:grpSpPr>
        <p:pic>
          <p:nvPicPr>
            <p:cNvPr id="7" name="Picture 6">
              <a:extLst>
                <a:ext uri="{FF2B5EF4-FFF2-40B4-BE49-F238E27FC236}">
                  <a16:creationId xmlns:a16="http://schemas.microsoft.com/office/drawing/2014/main" id="{DBF9E40B-7F16-354F-A741-4FDBA7D2C8CF}"/>
                </a:ext>
              </a:extLst>
            </p:cNvPr>
            <p:cNvPicPr>
              <a:picLocks noChangeAspect="1"/>
            </p:cNvPicPr>
            <p:nvPr/>
          </p:nvPicPr>
          <p:blipFill>
            <a:blip r:embed="rId3"/>
            <a:stretch>
              <a:fillRect/>
            </a:stretch>
          </p:blipFill>
          <p:spPr>
            <a:xfrm>
              <a:off x="6421323" y="2045721"/>
              <a:ext cx="1745771" cy="3167477"/>
            </a:xfrm>
            <a:prstGeom prst="rect">
              <a:avLst/>
            </a:prstGeom>
          </p:spPr>
        </p:pic>
        <p:pic>
          <p:nvPicPr>
            <p:cNvPr id="8" name="Picture 7">
              <a:extLst>
                <a:ext uri="{FF2B5EF4-FFF2-40B4-BE49-F238E27FC236}">
                  <a16:creationId xmlns:a16="http://schemas.microsoft.com/office/drawing/2014/main" id="{2EEE9E29-C19C-CF4C-9AC9-1DBFC88D104F}"/>
                </a:ext>
              </a:extLst>
            </p:cNvPr>
            <p:cNvPicPr>
              <a:picLocks noChangeAspect="1"/>
            </p:cNvPicPr>
            <p:nvPr/>
          </p:nvPicPr>
          <p:blipFill>
            <a:blip r:embed="rId4"/>
            <a:stretch>
              <a:fillRect/>
            </a:stretch>
          </p:blipFill>
          <p:spPr>
            <a:xfrm>
              <a:off x="8167094" y="2045721"/>
              <a:ext cx="3252019" cy="3152521"/>
            </a:xfrm>
            <a:prstGeom prst="rect">
              <a:avLst/>
            </a:prstGeom>
          </p:spPr>
        </p:pic>
      </p:grpSp>
      <p:sp>
        <p:nvSpPr>
          <p:cNvPr id="9" name="TextBox 8">
            <a:extLst>
              <a:ext uri="{FF2B5EF4-FFF2-40B4-BE49-F238E27FC236}">
                <a16:creationId xmlns:a16="http://schemas.microsoft.com/office/drawing/2014/main" id="{A5CD8538-1E49-0E44-B540-8B1BE6E540F4}"/>
              </a:ext>
            </a:extLst>
          </p:cNvPr>
          <p:cNvSpPr txBox="1"/>
          <p:nvPr/>
        </p:nvSpPr>
        <p:spPr>
          <a:xfrm>
            <a:off x="511184" y="1885724"/>
            <a:ext cx="9364581" cy="400110"/>
          </a:xfrm>
          <a:prstGeom prst="rect">
            <a:avLst/>
          </a:prstGeom>
          <a:noFill/>
        </p:spPr>
        <p:txBody>
          <a:bodyPr wrap="square" rtlCol="0">
            <a:spAutoFit/>
          </a:bodyPr>
          <a:lstStyle/>
          <a:p>
            <a:r>
              <a:rPr lang="zh-CN" altLang="en-US" sz="2000" dirty="0">
                <a:latin typeface="DengXian" charset="-122"/>
                <a:ea typeface="DengXian" charset="-122"/>
                <a:cs typeface="DengXian" charset="-122"/>
              </a:rPr>
              <a:t>多个模型在数据集</a:t>
            </a:r>
            <a:r>
              <a:rPr lang="en-US" sz="2000" dirty="0">
                <a:latin typeface="DengXian" charset="-122"/>
                <a:ea typeface="DengXian" charset="-122"/>
                <a:cs typeface="DengXian" charset="-122"/>
              </a:rPr>
              <a:t>VQA v2</a:t>
            </a:r>
            <a:r>
              <a:rPr lang="zh-CN" altLang="en-US" sz="2000" dirty="0">
                <a:latin typeface="DengXian" charset="-122"/>
                <a:ea typeface="DengXian" charset="-122"/>
                <a:cs typeface="DengXian" charset="-122"/>
              </a:rPr>
              <a:t>和</a:t>
            </a:r>
            <a:r>
              <a:rPr lang="en-US" sz="2000" dirty="0">
                <a:latin typeface="DengXian" charset="-122"/>
                <a:ea typeface="DengXian" charset="-122"/>
                <a:cs typeface="DengXian" charset="-122"/>
              </a:rPr>
              <a:t> VQA-CP v2</a:t>
            </a:r>
            <a:r>
              <a:rPr lang="zh-CN" altLang="en-US" sz="2000" dirty="0">
                <a:latin typeface="DengXian" charset="-122"/>
                <a:ea typeface="DengXian" charset="-122"/>
                <a:cs typeface="DengXian" charset="-122"/>
              </a:rPr>
              <a:t>之间都存在巨大的性能差异。</a:t>
            </a:r>
            <a:endParaRPr lang="en-US" sz="2000" dirty="0">
              <a:latin typeface="DengXian" charset="-122"/>
              <a:ea typeface="DengXian" charset="-122"/>
              <a:cs typeface="DengXian" charset="-122"/>
            </a:endParaRPr>
          </a:p>
        </p:txBody>
      </p:sp>
      <p:sp>
        <p:nvSpPr>
          <p:cNvPr id="2" name="Slide Number Placeholder 1">
            <a:extLst>
              <a:ext uri="{FF2B5EF4-FFF2-40B4-BE49-F238E27FC236}">
                <a16:creationId xmlns:a16="http://schemas.microsoft.com/office/drawing/2014/main" id="{BB7ED704-96F2-6C4B-8C82-A557872AF6B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81</a:t>
            </a:fld>
            <a:endParaRPr lang="en-US"/>
          </a:p>
        </p:txBody>
      </p:sp>
    </p:spTree>
    <p:extLst>
      <p:ext uri="{BB962C8B-B14F-4D97-AF65-F5344CB8AC3E}">
        <p14:creationId xmlns:p14="http://schemas.microsoft.com/office/powerpoint/2010/main" val="1313521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A99E9-4AB7-DB4A-B38C-2C30C05521ED}"/>
              </a:ext>
            </a:extLst>
          </p:cNvPr>
          <p:cNvSpPr>
            <a:spLocks noGrp="1"/>
          </p:cNvSpPr>
          <p:nvPr>
            <p:ph type="title"/>
          </p:nvPr>
        </p:nvSpPr>
        <p:spPr/>
        <p:txBody>
          <a:bodyPr/>
          <a:lstStyle/>
          <a:p>
            <a:r>
              <a:rPr lang="zh-CN" altLang="en-US" dirty="0"/>
              <a:t>已有工作</a:t>
            </a:r>
            <a:endParaRPr lang="en-US" dirty="0"/>
          </a:p>
        </p:txBody>
      </p:sp>
      <p:sp>
        <p:nvSpPr>
          <p:cNvPr id="4" name="Content Placeholder 2">
            <a:extLst>
              <a:ext uri="{FF2B5EF4-FFF2-40B4-BE49-F238E27FC236}">
                <a16:creationId xmlns:a16="http://schemas.microsoft.com/office/drawing/2014/main" id="{585A439B-6AF9-4744-B6AD-B7D2550E1F1B}"/>
              </a:ext>
            </a:extLst>
          </p:cNvPr>
          <p:cNvSpPr txBox="1">
            <a:spLocks/>
          </p:cNvSpPr>
          <p:nvPr/>
        </p:nvSpPr>
        <p:spPr>
          <a:xfrm>
            <a:off x="939800" y="181589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基于对抗学习的方法 </a:t>
            </a:r>
          </a:p>
        </p:txBody>
      </p:sp>
      <p:pic>
        <p:nvPicPr>
          <p:cNvPr id="5" name="Picture 4">
            <a:extLst>
              <a:ext uri="{FF2B5EF4-FFF2-40B4-BE49-F238E27FC236}">
                <a16:creationId xmlns:a16="http://schemas.microsoft.com/office/drawing/2014/main" id="{9A49CBD5-32AC-5542-AB6A-127CA0572C26}"/>
              </a:ext>
            </a:extLst>
          </p:cNvPr>
          <p:cNvPicPr>
            <a:picLocks noChangeAspect="1"/>
          </p:cNvPicPr>
          <p:nvPr/>
        </p:nvPicPr>
        <p:blipFill>
          <a:blip r:embed="rId2"/>
          <a:stretch>
            <a:fillRect/>
          </a:stretch>
        </p:blipFill>
        <p:spPr>
          <a:xfrm>
            <a:off x="1919054" y="2351064"/>
            <a:ext cx="8779933" cy="3007491"/>
          </a:xfrm>
          <a:prstGeom prst="rect">
            <a:avLst/>
          </a:prstGeom>
        </p:spPr>
      </p:pic>
      <p:sp>
        <p:nvSpPr>
          <p:cNvPr id="6" name="Content Placeholder 2">
            <a:extLst>
              <a:ext uri="{FF2B5EF4-FFF2-40B4-BE49-F238E27FC236}">
                <a16:creationId xmlns:a16="http://schemas.microsoft.com/office/drawing/2014/main" id="{5112E781-0DB5-A448-9526-61E48DC44CB9}"/>
              </a:ext>
            </a:extLst>
          </p:cNvPr>
          <p:cNvSpPr txBox="1">
            <a:spLocks/>
          </p:cNvSpPr>
          <p:nvPr/>
        </p:nvSpPr>
        <p:spPr>
          <a:xfrm>
            <a:off x="0" y="6356350"/>
            <a:ext cx="9804401" cy="501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00" dirty="0" err="1">
                <a:solidFill>
                  <a:schemeClr val="tx1">
                    <a:lumMod val="50000"/>
                    <a:lumOff val="50000"/>
                  </a:schemeClr>
                </a:solidFill>
                <a:latin typeface="Arial" charset="0"/>
                <a:ea typeface="Arial" charset="0"/>
                <a:cs typeface="Arial" charset="0"/>
              </a:rPr>
              <a:t>Sainandan</a:t>
            </a:r>
            <a:r>
              <a:rPr lang="en-US" sz="1000" dirty="0">
                <a:solidFill>
                  <a:schemeClr val="tx1">
                    <a:lumMod val="50000"/>
                    <a:lumOff val="50000"/>
                  </a:schemeClr>
                </a:solidFill>
                <a:latin typeface="Arial" charset="0"/>
                <a:ea typeface="Arial" charset="0"/>
                <a:cs typeface="Arial" charset="0"/>
              </a:rPr>
              <a:t> Ramakrishnan et al. Overcoming Language Priors in Visual Question Answering with Adversarial Regularization. In NIPS, 2018.</a:t>
            </a:r>
          </a:p>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Gabriel Grand et al. Adversarial regularization for visual question answering: Strengths, shortcomings and side effects. In ACL, 2019.</a:t>
            </a:r>
          </a:p>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Yonatan </a:t>
            </a:r>
            <a:r>
              <a:rPr lang="en-US" sz="1000" dirty="0" err="1">
                <a:solidFill>
                  <a:schemeClr val="tx1">
                    <a:lumMod val="50000"/>
                    <a:lumOff val="50000"/>
                  </a:schemeClr>
                </a:solidFill>
                <a:latin typeface="Arial" charset="0"/>
                <a:ea typeface="Arial" charset="0"/>
                <a:cs typeface="Arial" charset="0"/>
              </a:rPr>
              <a:t>Belinkov</a:t>
            </a:r>
            <a:r>
              <a:rPr lang="en-US" sz="1000" dirty="0">
                <a:solidFill>
                  <a:schemeClr val="tx1">
                    <a:lumMod val="50000"/>
                    <a:lumOff val="50000"/>
                  </a:schemeClr>
                </a:solidFill>
                <a:latin typeface="Arial" charset="0"/>
                <a:ea typeface="Arial" charset="0"/>
                <a:cs typeface="Arial" charset="0"/>
              </a:rPr>
              <a:t> et al. Don’t take the premise for granted: Mitigating artifacts in natural language Inference. In ACL, 2019.</a:t>
            </a:r>
          </a:p>
          <a:p>
            <a:pPr marL="0" indent="0">
              <a:lnSpc>
                <a:spcPts val="1300"/>
              </a:lnSpc>
              <a:spcBef>
                <a:spcPts val="0"/>
              </a:spcBef>
              <a:buNone/>
            </a:pPr>
            <a:endParaRPr lang="en-US" sz="800" dirty="0"/>
          </a:p>
          <a:p>
            <a:pPr marL="0" indent="0">
              <a:lnSpc>
                <a:spcPts val="1300"/>
              </a:lnSpc>
              <a:spcBef>
                <a:spcPts val="0"/>
              </a:spcBef>
              <a:buNone/>
            </a:pPr>
            <a:endParaRPr lang="en-US" sz="8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1323BE0-BA68-8E4E-9A25-6859B1B8BC07}"/>
              </a:ext>
            </a:extLst>
          </p:cNvPr>
          <p:cNvSpPr txBox="1"/>
          <p:nvPr/>
        </p:nvSpPr>
        <p:spPr>
          <a:xfrm>
            <a:off x="1723311" y="5547671"/>
            <a:ext cx="9171417" cy="400110"/>
          </a:xfrm>
          <a:prstGeom prst="rect">
            <a:avLst/>
          </a:prstGeom>
          <a:noFill/>
        </p:spPr>
        <p:txBody>
          <a:bodyPr wrap="square" rtlCol="0">
            <a:spAutoFit/>
          </a:bodyPr>
          <a:lstStyle/>
          <a:p>
            <a:r>
              <a:rPr lang="zh-CN" altLang="en-US" sz="2000" dirty="0">
                <a:latin typeface="DengXian" panose="02010600030101010101" pitchFamily="2" charset="-122"/>
                <a:ea typeface="DengXian" panose="02010600030101010101" pitchFamily="2" charset="-122"/>
              </a:rPr>
              <a:t>这类方法的设计动机是学习到一个不含文本偏置的问题编码来缓解依赖文本偏置</a:t>
            </a:r>
          </a:p>
        </p:txBody>
      </p:sp>
      <p:sp>
        <p:nvSpPr>
          <p:cNvPr id="2" name="Slide Number Placeholder 1">
            <a:extLst>
              <a:ext uri="{FF2B5EF4-FFF2-40B4-BE49-F238E27FC236}">
                <a16:creationId xmlns:a16="http://schemas.microsoft.com/office/drawing/2014/main" id="{A4DD098A-C71A-214D-AD37-407A98F80694}"/>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82</a:t>
            </a:fld>
            <a:endParaRPr lang="en-US"/>
          </a:p>
        </p:txBody>
      </p:sp>
    </p:spTree>
    <p:extLst>
      <p:ext uri="{BB962C8B-B14F-4D97-AF65-F5344CB8AC3E}">
        <p14:creationId xmlns:p14="http://schemas.microsoft.com/office/powerpoint/2010/main" val="3695005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6D12A3-7BBC-1844-B9EB-3E4CA90CCC0A}"/>
              </a:ext>
            </a:extLst>
          </p:cNvPr>
          <p:cNvSpPr>
            <a:spLocks noGrp="1"/>
          </p:cNvSpPr>
          <p:nvPr>
            <p:ph idx="1"/>
          </p:nvPr>
        </p:nvSpPr>
        <p:spPr/>
        <p:txBody>
          <a:bodyPr>
            <a:normAutofit/>
          </a:bodyPr>
          <a:lstStyle/>
          <a:p>
            <a:r>
              <a:rPr lang="zh-CN" altLang="en-US" sz="2400" dirty="0"/>
              <a:t>基于融合的方法</a:t>
            </a:r>
          </a:p>
        </p:txBody>
      </p:sp>
      <p:sp>
        <p:nvSpPr>
          <p:cNvPr id="3" name="Title 2">
            <a:extLst>
              <a:ext uri="{FF2B5EF4-FFF2-40B4-BE49-F238E27FC236}">
                <a16:creationId xmlns:a16="http://schemas.microsoft.com/office/drawing/2014/main" id="{8C94F30B-E9A5-5644-BC79-3BFE9B60536B}"/>
              </a:ext>
            </a:extLst>
          </p:cNvPr>
          <p:cNvSpPr>
            <a:spLocks noGrp="1"/>
          </p:cNvSpPr>
          <p:nvPr>
            <p:ph type="title"/>
          </p:nvPr>
        </p:nvSpPr>
        <p:spPr/>
        <p:txBody>
          <a:bodyPr/>
          <a:lstStyle/>
          <a:p>
            <a:r>
              <a:rPr lang="zh-CN" altLang="en-US" dirty="0"/>
              <a:t>已有工作</a:t>
            </a:r>
            <a:endParaRPr lang="en-US" dirty="0"/>
          </a:p>
        </p:txBody>
      </p:sp>
      <p:sp>
        <p:nvSpPr>
          <p:cNvPr id="4" name="Content Placeholder 2">
            <a:extLst>
              <a:ext uri="{FF2B5EF4-FFF2-40B4-BE49-F238E27FC236}">
                <a16:creationId xmlns:a16="http://schemas.microsoft.com/office/drawing/2014/main" id="{DF57C6D7-4278-FE4E-A15B-392A6F662F39}"/>
              </a:ext>
            </a:extLst>
          </p:cNvPr>
          <p:cNvSpPr txBox="1">
            <a:spLocks/>
          </p:cNvSpPr>
          <p:nvPr/>
        </p:nvSpPr>
        <p:spPr>
          <a:xfrm>
            <a:off x="-2" y="6356349"/>
            <a:ext cx="9728201" cy="511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Remi </a:t>
            </a:r>
            <a:r>
              <a:rPr lang="en-US" sz="1000" dirty="0" err="1">
                <a:solidFill>
                  <a:schemeClr val="tx1">
                    <a:lumMod val="50000"/>
                    <a:lumOff val="50000"/>
                  </a:schemeClr>
                </a:solidFill>
                <a:latin typeface="Arial" charset="0"/>
                <a:ea typeface="Arial" charset="0"/>
                <a:cs typeface="Arial" charset="0"/>
              </a:rPr>
              <a:t>Cadene</a:t>
            </a:r>
            <a:r>
              <a:rPr lang="en-US" sz="1000" dirty="0">
                <a:solidFill>
                  <a:schemeClr val="tx1">
                    <a:lumMod val="50000"/>
                    <a:lumOff val="50000"/>
                  </a:schemeClr>
                </a:solidFill>
                <a:latin typeface="Arial" charset="0"/>
                <a:ea typeface="Arial" charset="0"/>
                <a:cs typeface="Arial" charset="0"/>
              </a:rPr>
              <a:t> et al. Rubi: Reducing </a:t>
            </a:r>
            <a:r>
              <a:rPr lang="en-US" sz="1000" dirty="0" err="1">
                <a:solidFill>
                  <a:schemeClr val="tx1">
                    <a:lumMod val="50000"/>
                    <a:lumOff val="50000"/>
                  </a:schemeClr>
                </a:solidFill>
                <a:latin typeface="Arial" charset="0"/>
                <a:ea typeface="Arial" charset="0"/>
                <a:cs typeface="Arial" charset="0"/>
              </a:rPr>
              <a:t>unimoda</a:t>
            </a:r>
            <a:r>
              <a:rPr lang="en-US" sz="1000" dirty="0">
                <a:solidFill>
                  <a:schemeClr val="tx1">
                    <a:lumMod val="50000"/>
                    <a:lumOff val="50000"/>
                  </a:schemeClr>
                </a:solidFill>
                <a:latin typeface="Arial" charset="0"/>
                <a:ea typeface="Arial" charset="0"/>
                <a:cs typeface="Arial" charset="0"/>
              </a:rPr>
              <a:t> biases in visual question answering. In NIPS, 2019.</a:t>
            </a:r>
          </a:p>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Christopher Clark et al. Don’t take the easy way out: Ensemble based methods for avoiding known dataset biases. In EMNLP, 2019.</a:t>
            </a:r>
          </a:p>
          <a:p>
            <a:pPr marL="0" indent="0">
              <a:lnSpc>
                <a:spcPct val="100000"/>
              </a:lnSpc>
              <a:spcBef>
                <a:spcPts val="0"/>
              </a:spcBef>
              <a:buNone/>
            </a:pPr>
            <a:r>
              <a:rPr lang="en-US" sz="1000" dirty="0" err="1">
                <a:solidFill>
                  <a:schemeClr val="tx1">
                    <a:lumMod val="50000"/>
                    <a:lumOff val="50000"/>
                  </a:schemeClr>
                </a:solidFill>
                <a:latin typeface="Arial" charset="0"/>
                <a:ea typeface="Arial" charset="0"/>
                <a:cs typeface="Arial" charset="0"/>
              </a:rPr>
              <a:t>Rabeeh</a:t>
            </a:r>
            <a:r>
              <a:rPr lang="en-US" sz="1000" dirty="0">
                <a:solidFill>
                  <a:schemeClr val="tx1">
                    <a:lumMod val="50000"/>
                    <a:lumOff val="50000"/>
                  </a:schemeClr>
                </a:solidFill>
                <a:latin typeface="Arial" charset="0"/>
                <a:ea typeface="Arial" charset="0"/>
                <a:cs typeface="Arial" charset="0"/>
              </a:rPr>
              <a:t> </a:t>
            </a:r>
            <a:r>
              <a:rPr lang="en-US" sz="1000" dirty="0" err="1">
                <a:solidFill>
                  <a:schemeClr val="tx1">
                    <a:lumMod val="50000"/>
                    <a:lumOff val="50000"/>
                  </a:schemeClr>
                </a:solidFill>
                <a:latin typeface="Arial" charset="0"/>
                <a:ea typeface="Arial" charset="0"/>
                <a:cs typeface="Arial" charset="0"/>
              </a:rPr>
              <a:t>Karimi</a:t>
            </a:r>
            <a:r>
              <a:rPr lang="en-US" sz="1000" dirty="0">
                <a:solidFill>
                  <a:schemeClr val="tx1">
                    <a:lumMod val="50000"/>
                    <a:lumOff val="50000"/>
                  </a:schemeClr>
                </a:solidFill>
                <a:latin typeface="Arial" charset="0"/>
                <a:ea typeface="Arial" charset="0"/>
                <a:cs typeface="Arial" charset="0"/>
              </a:rPr>
              <a:t> </a:t>
            </a:r>
            <a:r>
              <a:rPr lang="en-US" sz="1000" dirty="0" err="1">
                <a:solidFill>
                  <a:schemeClr val="tx1">
                    <a:lumMod val="50000"/>
                    <a:lumOff val="50000"/>
                  </a:schemeClr>
                </a:solidFill>
                <a:latin typeface="Arial" charset="0"/>
                <a:ea typeface="Arial" charset="0"/>
                <a:cs typeface="Arial" charset="0"/>
              </a:rPr>
              <a:t>Mahabadi</a:t>
            </a:r>
            <a:r>
              <a:rPr lang="en-US" sz="1000" dirty="0">
                <a:solidFill>
                  <a:schemeClr val="tx1">
                    <a:lumMod val="50000"/>
                    <a:lumOff val="50000"/>
                  </a:schemeClr>
                </a:solidFill>
                <a:latin typeface="Arial" charset="0"/>
                <a:ea typeface="Arial" charset="0"/>
                <a:cs typeface="Arial" charset="0"/>
              </a:rPr>
              <a:t> et al. Simple but effective techniques to reduce biases. In </a:t>
            </a:r>
            <a:r>
              <a:rPr lang="en-US" sz="1000" dirty="0" err="1">
                <a:solidFill>
                  <a:schemeClr val="tx1">
                    <a:lumMod val="50000"/>
                    <a:lumOff val="50000"/>
                  </a:schemeClr>
                </a:solidFill>
                <a:latin typeface="Arial" charset="0"/>
                <a:ea typeface="Arial" charset="0"/>
                <a:cs typeface="Arial" charset="0"/>
              </a:rPr>
              <a:t>arXiv</a:t>
            </a:r>
            <a:r>
              <a:rPr lang="en-US" sz="1000" dirty="0">
                <a:solidFill>
                  <a:schemeClr val="tx1">
                    <a:lumMod val="50000"/>
                    <a:lumOff val="50000"/>
                  </a:schemeClr>
                </a:solidFill>
                <a:latin typeface="Arial" charset="0"/>
                <a:ea typeface="Arial" charset="0"/>
                <a:cs typeface="Arial" charset="0"/>
              </a:rPr>
              <a:t>, 2019.</a:t>
            </a:r>
            <a:endParaRPr lang="en-US" sz="1000" dirty="0"/>
          </a:p>
          <a:p>
            <a:pPr marL="0" indent="0">
              <a:lnSpc>
                <a:spcPts val="1300"/>
              </a:lnSpc>
              <a:spcBef>
                <a:spcPts val="0"/>
              </a:spcBef>
              <a:buNone/>
            </a:pPr>
            <a:endParaRPr lang="en-US" sz="800" dirty="0"/>
          </a:p>
          <a:p>
            <a:pPr marL="0" indent="0">
              <a:lnSpc>
                <a:spcPts val="1300"/>
              </a:lnSpc>
              <a:spcBef>
                <a:spcPts val="0"/>
              </a:spcBef>
              <a:buNone/>
            </a:pPr>
            <a:endParaRPr lang="en-US" sz="8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DD00728-4E9A-D64F-AC81-CF3D888EFF02}"/>
              </a:ext>
            </a:extLst>
          </p:cNvPr>
          <p:cNvPicPr>
            <a:picLocks noChangeAspect="1"/>
          </p:cNvPicPr>
          <p:nvPr/>
        </p:nvPicPr>
        <p:blipFill>
          <a:blip r:embed="rId2"/>
          <a:stretch>
            <a:fillRect/>
          </a:stretch>
        </p:blipFill>
        <p:spPr>
          <a:xfrm>
            <a:off x="1251128" y="2229657"/>
            <a:ext cx="6410227" cy="3318836"/>
          </a:xfrm>
          <a:prstGeom prst="rect">
            <a:avLst/>
          </a:prstGeom>
        </p:spPr>
      </p:pic>
      <p:sp>
        <p:nvSpPr>
          <p:cNvPr id="6" name="TextBox 5">
            <a:extLst>
              <a:ext uri="{FF2B5EF4-FFF2-40B4-BE49-F238E27FC236}">
                <a16:creationId xmlns:a16="http://schemas.microsoft.com/office/drawing/2014/main" id="{3F06CD05-19BC-1A4F-BEE2-44C2B1E3EA22}"/>
              </a:ext>
            </a:extLst>
          </p:cNvPr>
          <p:cNvSpPr txBox="1"/>
          <p:nvPr/>
        </p:nvSpPr>
        <p:spPr>
          <a:xfrm>
            <a:off x="1401459" y="5627661"/>
            <a:ext cx="9389081" cy="400110"/>
          </a:xfrm>
          <a:prstGeom prst="rect">
            <a:avLst/>
          </a:prstGeom>
          <a:noFill/>
        </p:spPr>
        <p:txBody>
          <a:bodyPr wrap="square" rtlCol="0">
            <a:spAutoFit/>
          </a:bodyPr>
          <a:lstStyle/>
          <a:p>
            <a:r>
              <a:rPr lang="zh-CN" altLang="en-US" sz="2000" dirty="0"/>
              <a:t>这类方法的设计动机是让视觉问答模型更加关注一些辅助网络无法回答的训练样本</a:t>
            </a:r>
          </a:p>
        </p:txBody>
      </p:sp>
      <p:pic>
        <p:nvPicPr>
          <p:cNvPr id="7" name="Picture 6">
            <a:extLst>
              <a:ext uri="{FF2B5EF4-FFF2-40B4-BE49-F238E27FC236}">
                <a16:creationId xmlns:a16="http://schemas.microsoft.com/office/drawing/2014/main" id="{B19FE732-AA52-5F46-A331-3202117D8279}"/>
              </a:ext>
            </a:extLst>
          </p:cNvPr>
          <p:cNvPicPr>
            <a:picLocks noChangeAspect="1"/>
          </p:cNvPicPr>
          <p:nvPr/>
        </p:nvPicPr>
        <p:blipFill>
          <a:blip r:embed="rId3"/>
          <a:stretch>
            <a:fillRect/>
          </a:stretch>
        </p:blipFill>
        <p:spPr>
          <a:xfrm>
            <a:off x="8203124" y="3365347"/>
            <a:ext cx="3258806" cy="464647"/>
          </a:xfrm>
          <a:prstGeom prst="rect">
            <a:avLst/>
          </a:prstGeom>
        </p:spPr>
      </p:pic>
      <p:pic>
        <p:nvPicPr>
          <p:cNvPr id="8" name="Picture 7">
            <a:extLst>
              <a:ext uri="{FF2B5EF4-FFF2-40B4-BE49-F238E27FC236}">
                <a16:creationId xmlns:a16="http://schemas.microsoft.com/office/drawing/2014/main" id="{AC9CDBFB-02E8-D447-8AB5-40BA07887E63}"/>
              </a:ext>
            </a:extLst>
          </p:cNvPr>
          <p:cNvPicPr>
            <a:picLocks noChangeAspect="1"/>
          </p:cNvPicPr>
          <p:nvPr/>
        </p:nvPicPr>
        <p:blipFill>
          <a:blip r:embed="rId4"/>
          <a:stretch>
            <a:fillRect/>
          </a:stretch>
        </p:blipFill>
        <p:spPr>
          <a:xfrm>
            <a:off x="8388938" y="4098119"/>
            <a:ext cx="3377790" cy="381941"/>
          </a:xfrm>
          <a:prstGeom prst="rect">
            <a:avLst/>
          </a:prstGeom>
        </p:spPr>
      </p:pic>
      <p:sp>
        <p:nvSpPr>
          <p:cNvPr id="9" name="TextBox 8">
            <a:extLst>
              <a:ext uri="{FF2B5EF4-FFF2-40B4-BE49-F238E27FC236}">
                <a16:creationId xmlns:a16="http://schemas.microsoft.com/office/drawing/2014/main" id="{5E5D1197-6153-C746-B6D7-E1DD3B95C847}"/>
              </a:ext>
            </a:extLst>
          </p:cNvPr>
          <p:cNvSpPr txBox="1"/>
          <p:nvPr/>
        </p:nvSpPr>
        <p:spPr>
          <a:xfrm>
            <a:off x="8203124" y="2783426"/>
            <a:ext cx="3190506" cy="369332"/>
          </a:xfrm>
          <a:prstGeom prst="rect">
            <a:avLst/>
          </a:prstGeom>
          <a:noFill/>
        </p:spPr>
        <p:txBody>
          <a:bodyPr wrap="square" rtlCol="0">
            <a:spAutoFit/>
          </a:bodyPr>
          <a:lstStyle/>
          <a:p>
            <a:r>
              <a:rPr lang="zh-CN" altLang="en-US" dirty="0">
                <a:latin typeface="DengXian" charset="-122"/>
                <a:ea typeface="DengXian" charset="-122"/>
                <a:cs typeface="DengXian" charset="-122"/>
              </a:rPr>
              <a:t>融合函数的选择：</a:t>
            </a:r>
            <a:endParaRPr lang="en-US" dirty="0">
              <a:latin typeface="DengXian" charset="-122"/>
              <a:ea typeface="DengXian" charset="-122"/>
              <a:cs typeface="DengXian" charset="-122"/>
            </a:endParaRPr>
          </a:p>
        </p:txBody>
      </p:sp>
      <p:sp>
        <p:nvSpPr>
          <p:cNvPr id="10" name="TextBox 9">
            <a:extLst>
              <a:ext uri="{FF2B5EF4-FFF2-40B4-BE49-F238E27FC236}">
                <a16:creationId xmlns:a16="http://schemas.microsoft.com/office/drawing/2014/main" id="{D77B236B-8B89-074D-AA5D-E6E392D530F8}"/>
              </a:ext>
            </a:extLst>
          </p:cNvPr>
          <p:cNvSpPr txBox="1"/>
          <p:nvPr/>
        </p:nvSpPr>
        <p:spPr>
          <a:xfrm rot="5400000">
            <a:off x="9553132" y="4540993"/>
            <a:ext cx="558788" cy="584775"/>
          </a:xfrm>
          <a:prstGeom prst="rect">
            <a:avLst/>
          </a:prstGeom>
          <a:noFill/>
        </p:spPr>
        <p:txBody>
          <a:bodyPr wrap="square" rtlCol="0">
            <a:spAutoFit/>
          </a:bodyPr>
          <a:lstStyle/>
          <a:p>
            <a:r>
              <a:rPr lang="mr-IN" sz="3200" b="1" dirty="0">
                <a:latin typeface="DengXian" charset="-122"/>
                <a:ea typeface="DengXian" charset="-122"/>
                <a:cs typeface="DengXian" charset="-122"/>
              </a:rPr>
              <a:t>…</a:t>
            </a:r>
            <a:endParaRPr lang="en-US" sz="3200" dirty="0">
              <a:latin typeface="DengXian" charset="-122"/>
              <a:ea typeface="DengXian" charset="-122"/>
              <a:cs typeface="DengXian" charset="-122"/>
            </a:endParaRPr>
          </a:p>
        </p:txBody>
      </p:sp>
      <p:sp>
        <p:nvSpPr>
          <p:cNvPr id="11" name="Slide Number Placeholder 10">
            <a:extLst>
              <a:ext uri="{FF2B5EF4-FFF2-40B4-BE49-F238E27FC236}">
                <a16:creationId xmlns:a16="http://schemas.microsoft.com/office/drawing/2014/main" id="{D8CF13A7-FE0D-E14A-BBDB-A31B2CBE89FE}"/>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83</a:t>
            </a:fld>
            <a:endParaRPr lang="en-US"/>
          </a:p>
        </p:txBody>
      </p:sp>
    </p:spTree>
    <p:extLst>
      <p:ext uri="{BB962C8B-B14F-4D97-AF65-F5344CB8AC3E}">
        <p14:creationId xmlns:p14="http://schemas.microsoft.com/office/powerpoint/2010/main" val="29914569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71EA1E-B292-7342-9A4B-66F5C2918782}"/>
              </a:ext>
            </a:extLst>
          </p:cNvPr>
          <p:cNvSpPr>
            <a:spLocks noGrp="1"/>
          </p:cNvSpPr>
          <p:nvPr>
            <p:ph idx="1"/>
          </p:nvPr>
        </p:nvSpPr>
        <p:spPr/>
        <p:txBody>
          <a:bodyPr/>
          <a:lstStyle/>
          <a:p>
            <a:pPr marL="0" indent="0">
              <a:buNone/>
            </a:pPr>
            <a:r>
              <a:rPr lang="zh-CN" altLang="en-US" sz="2400" dirty="0"/>
              <a:t>视觉问答模型应该具备视觉可解释性和问题敏感性 </a:t>
            </a:r>
          </a:p>
          <a:p>
            <a:pPr marL="0" indent="0">
              <a:buNone/>
            </a:pPr>
            <a:endParaRPr lang="zh-CN" altLang="en-US" dirty="0"/>
          </a:p>
        </p:txBody>
      </p:sp>
      <p:sp>
        <p:nvSpPr>
          <p:cNvPr id="3" name="Title 2">
            <a:extLst>
              <a:ext uri="{FF2B5EF4-FFF2-40B4-BE49-F238E27FC236}">
                <a16:creationId xmlns:a16="http://schemas.microsoft.com/office/drawing/2014/main" id="{DD8C2407-B44E-D647-82EA-E932818B2F24}"/>
              </a:ext>
            </a:extLst>
          </p:cNvPr>
          <p:cNvSpPr>
            <a:spLocks noGrp="1"/>
          </p:cNvSpPr>
          <p:nvPr>
            <p:ph type="title"/>
          </p:nvPr>
        </p:nvSpPr>
        <p:spPr/>
        <p:txBody>
          <a:bodyPr/>
          <a:lstStyle/>
          <a:p>
            <a:r>
              <a:rPr lang="zh-CN" altLang="en-US" dirty="0"/>
              <a:t>设计动机</a:t>
            </a:r>
            <a:endParaRPr lang="en-US" dirty="0"/>
          </a:p>
        </p:txBody>
      </p:sp>
      <p:pic>
        <p:nvPicPr>
          <p:cNvPr id="4" name="Picture 3">
            <a:extLst>
              <a:ext uri="{FF2B5EF4-FFF2-40B4-BE49-F238E27FC236}">
                <a16:creationId xmlns:a16="http://schemas.microsoft.com/office/drawing/2014/main" id="{ED39CF57-A904-754B-99E1-39949D51A340}"/>
              </a:ext>
            </a:extLst>
          </p:cNvPr>
          <p:cNvPicPr>
            <a:picLocks noChangeAspect="1"/>
          </p:cNvPicPr>
          <p:nvPr/>
        </p:nvPicPr>
        <p:blipFill>
          <a:blip r:embed="rId2"/>
          <a:stretch>
            <a:fillRect/>
          </a:stretch>
        </p:blipFill>
        <p:spPr>
          <a:xfrm>
            <a:off x="197961" y="2647970"/>
            <a:ext cx="5707739" cy="2546847"/>
          </a:xfrm>
          <a:prstGeom prst="rect">
            <a:avLst/>
          </a:prstGeom>
        </p:spPr>
      </p:pic>
      <p:pic>
        <p:nvPicPr>
          <p:cNvPr id="5" name="Picture 4">
            <a:extLst>
              <a:ext uri="{FF2B5EF4-FFF2-40B4-BE49-F238E27FC236}">
                <a16:creationId xmlns:a16="http://schemas.microsoft.com/office/drawing/2014/main" id="{AA9EA5AA-C393-4646-AA03-1E81E0D21E73}"/>
              </a:ext>
            </a:extLst>
          </p:cNvPr>
          <p:cNvPicPr>
            <a:picLocks noChangeAspect="1"/>
          </p:cNvPicPr>
          <p:nvPr/>
        </p:nvPicPr>
        <p:blipFill>
          <a:blip r:embed="rId3"/>
          <a:stretch>
            <a:fillRect/>
          </a:stretch>
        </p:blipFill>
        <p:spPr>
          <a:xfrm>
            <a:off x="6095999" y="2723384"/>
            <a:ext cx="5952196" cy="2397352"/>
          </a:xfrm>
          <a:prstGeom prst="rect">
            <a:avLst/>
          </a:prstGeom>
        </p:spPr>
      </p:pic>
      <p:sp>
        <p:nvSpPr>
          <p:cNvPr id="6" name="TextBox 5">
            <a:extLst>
              <a:ext uri="{FF2B5EF4-FFF2-40B4-BE49-F238E27FC236}">
                <a16:creationId xmlns:a16="http://schemas.microsoft.com/office/drawing/2014/main" id="{F68AAEA2-6EF6-C54E-B863-27FBD5ECE99A}"/>
              </a:ext>
            </a:extLst>
          </p:cNvPr>
          <p:cNvSpPr txBox="1"/>
          <p:nvPr/>
        </p:nvSpPr>
        <p:spPr>
          <a:xfrm>
            <a:off x="2172562" y="5246366"/>
            <a:ext cx="1733029" cy="400110"/>
          </a:xfrm>
          <a:prstGeom prst="rect">
            <a:avLst/>
          </a:prstGeom>
          <a:noFill/>
        </p:spPr>
        <p:txBody>
          <a:bodyPr wrap="square" rtlCol="0">
            <a:spAutoFit/>
          </a:bodyPr>
          <a:lstStyle/>
          <a:p>
            <a:r>
              <a:rPr lang="zh-CN" altLang="en-US" sz="2000" dirty="0">
                <a:latin typeface="DengXian" charset="-122"/>
                <a:ea typeface="DengXian" charset="-122"/>
                <a:cs typeface="DengXian" charset="-122"/>
              </a:rPr>
              <a:t>视觉可解释性</a:t>
            </a:r>
            <a:endParaRPr lang="en-US" sz="2000" dirty="0">
              <a:latin typeface="DengXian" charset="-122"/>
              <a:ea typeface="DengXian" charset="-122"/>
              <a:cs typeface="DengXian" charset="-122"/>
            </a:endParaRPr>
          </a:p>
        </p:txBody>
      </p:sp>
      <p:sp>
        <p:nvSpPr>
          <p:cNvPr id="7" name="TextBox 6">
            <a:extLst>
              <a:ext uri="{FF2B5EF4-FFF2-40B4-BE49-F238E27FC236}">
                <a16:creationId xmlns:a16="http://schemas.microsoft.com/office/drawing/2014/main" id="{5BDDFA4B-17E1-9940-BD65-71837E3C91A5}"/>
              </a:ext>
            </a:extLst>
          </p:cNvPr>
          <p:cNvSpPr txBox="1"/>
          <p:nvPr/>
        </p:nvSpPr>
        <p:spPr>
          <a:xfrm>
            <a:off x="8610600" y="5245575"/>
            <a:ext cx="1535838" cy="400110"/>
          </a:xfrm>
          <a:prstGeom prst="rect">
            <a:avLst/>
          </a:prstGeom>
          <a:noFill/>
        </p:spPr>
        <p:txBody>
          <a:bodyPr wrap="square" rtlCol="0">
            <a:spAutoFit/>
          </a:bodyPr>
          <a:lstStyle/>
          <a:p>
            <a:r>
              <a:rPr lang="zh-CN" altLang="en-US" sz="2000" dirty="0">
                <a:latin typeface="DengXian" charset="-122"/>
                <a:ea typeface="DengXian" charset="-122"/>
                <a:cs typeface="DengXian" charset="-122"/>
              </a:rPr>
              <a:t>问题敏感性</a:t>
            </a:r>
            <a:endParaRPr lang="en-US" sz="2000" dirty="0">
              <a:latin typeface="DengXian" charset="-122"/>
              <a:ea typeface="DengXian" charset="-122"/>
              <a:cs typeface="DengXian" charset="-122"/>
            </a:endParaRPr>
          </a:p>
        </p:txBody>
      </p:sp>
      <p:sp>
        <p:nvSpPr>
          <p:cNvPr id="8" name="Content Placeholder 2">
            <a:extLst>
              <a:ext uri="{FF2B5EF4-FFF2-40B4-BE49-F238E27FC236}">
                <a16:creationId xmlns:a16="http://schemas.microsoft.com/office/drawing/2014/main" id="{6665D2CB-C0CD-C949-A7E7-A3DA10D1C148}"/>
              </a:ext>
            </a:extLst>
          </p:cNvPr>
          <p:cNvSpPr txBox="1">
            <a:spLocks/>
          </p:cNvSpPr>
          <p:nvPr/>
        </p:nvSpPr>
        <p:spPr>
          <a:xfrm>
            <a:off x="-2" y="6492875"/>
            <a:ext cx="9613902" cy="4637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solidFill>
                  <a:schemeClr val="tx1">
                    <a:lumMod val="50000"/>
                    <a:lumOff val="50000"/>
                  </a:schemeClr>
                </a:solidFill>
                <a:latin typeface="Arial" charset="0"/>
                <a:ea typeface="Arial" charset="0"/>
                <a:cs typeface="Arial" charset="0"/>
              </a:rPr>
              <a:t>Ramprasaath</a:t>
            </a:r>
            <a:r>
              <a:rPr lang="en-US" sz="1000" dirty="0">
                <a:solidFill>
                  <a:schemeClr val="tx1">
                    <a:lumMod val="50000"/>
                    <a:lumOff val="50000"/>
                  </a:schemeClr>
                </a:solidFill>
                <a:latin typeface="Arial" charset="0"/>
                <a:ea typeface="Arial" charset="0"/>
                <a:cs typeface="Arial" charset="0"/>
              </a:rPr>
              <a:t> R </a:t>
            </a:r>
            <a:r>
              <a:rPr lang="en-US" sz="1000" dirty="0" err="1">
                <a:solidFill>
                  <a:schemeClr val="tx1">
                    <a:lumMod val="50000"/>
                    <a:lumOff val="50000"/>
                  </a:schemeClr>
                </a:solidFill>
                <a:latin typeface="Arial" charset="0"/>
                <a:ea typeface="Arial" charset="0"/>
                <a:cs typeface="Arial" charset="0"/>
              </a:rPr>
              <a:t>Selvaraju</a:t>
            </a:r>
            <a:r>
              <a:rPr lang="en-US" sz="1000" dirty="0">
                <a:solidFill>
                  <a:schemeClr val="tx1">
                    <a:lumMod val="50000"/>
                    <a:lumOff val="50000"/>
                  </a:schemeClr>
                </a:solidFill>
                <a:latin typeface="Arial" charset="0"/>
                <a:ea typeface="Arial" charset="0"/>
                <a:cs typeface="Arial" charset="0"/>
              </a:rPr>
              <a:t> et al. Taking a hint: Leveraging explanations to make vision and language models more grounded. In ICCV, 2019.</a:t>
            </a:r>
          </a:p>
          <a:p>
            <a:pPr marL="0" indent="0">
              <a:lnSpc>
                <a:spcPct val="100000"/>
              </a:lnSpc>
              <a:spcBef>
                <a:spcPts val="0"/>
              </a:spcBef>
              <a:buNone/>
            </a:pPr>
            <a:r>
              <a:rPr lang="en-US" sz="1000" dirty="0">
                <a:solidFill>
                  <a:schemeClr val="tx1">
                    <a:lumMod val="50000"/>
                    <a:lumOff val="50000"/>
                  </a:schemeClr>
                </a:solidFill>
                <a:latin typeface="Arial" charset="0"/>
                <a:ea typeface="Arial" charset="0"/>
                <a:cs typeface="Arial" charset="0"/>
              </a:rPr>
              <a:t>Meet Shah et al. Cycle-consistency for robust visual question answering. In CVPR, 2019.</a:t>
            </a:r>
          </a:p>
        </p:txBody>
      </p:sp>
      <p:sp>
        <p:nvSpPr>
          <p:cNvPr id="9" name="Slide Number Placeholder 8">
            <a:extLst>
              <a:ext uri="{FF2B5EF4-FFF2-40B4-BE49-F238E27FC236}">
                <a16:creationId xmlns:a16="http://schemas.microsoft.com/office/drawing/2014/main" id="{5175AE8A-D114-E342-8D13-83BE53A3A483}"/>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84</a:t>
            </a:fld>
            <a:endParaRPr lang="en-US"/>
          </a:p>
        </p:txBody>
      </p:sp>
    </p:spTree>
    <p:extLst>
      <p:ext uri="{BB962C8B-B14F-4D97-AF65-F5344CB8AC3E}">
        <p14:creationId xmlns:p14="http://schemas.microsoft.com/office/powerpoint/2010/main" val="30110479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0DE83-0EFA-4F48-84D3-9DB6193885D7}"/>
              </a:ext>
            </a:extLst>
          </p:cNvPr>
          <p:cNvSpPr>
            <a:spLocks noGrp="1"/>
          </p:cNvSpPr>
          <p:nvPr>
            <p:ph type="title"/>
          </p:nvPr>
        </p:nvSpPr>
        <p:spPr/>
        <p:txBody>
          <a:bodyPr/>
          <a:lstStyle/>
          <a:p>
            <a:r>
              <a:rPr lang="zh-CN" altLang="en-US" dirty="0"/>
              <a:t>反事实样本</a:t>
            </a:r>
            <a:endParaRPr lang="en-US" dirty="0"/>
          </a:p>
        </p:txBody>
      </p:sp>
      <p:pic>
        <p:nvPicPr>
          <p:cNvPr id="4" name="Content Placeholder 5">
            <a:extLst>
              <a:ext uri="{FF2B5EF4-FFF2-40B4-BE49-F238E27FC236}">
                <a16:creationId xmlns:a16="http://schemas.microsoft.com/office/drawing/2014/main" id="{A32BAE70-DEBF-3240-AB76-1D1E11C4BE28}"/>
              </a:ext>
            </a:extLst>
          </p:cNvPr>
          <p:cNvPicPr>
            <a:picLocks noChangeAspect="1"/>
          </p:cNvPicPr>
          <p:nvPr/>
        </p:nvPicPr>
        <p:blipFill>
          <a:blip r:embed="rId2"/>
          <a:stretch>
            <a:fillRect/>
          </a:stretch>
        </p:blipFill>
        <p:spPr>
          <a:xfrm>
            <a:off x="2829937" y="1812925"/>
            <a:ext cx="6532126" cy="4351338"/>
          </a:xfrm>
          <a:prstGeom prst="rect">
            <a:avLst/>
          </a:prstGeom>
        </p:spPr>
      </p:pic>
      <p:sp>
        <p:nvSpPr>
          <p:cNvPr id="2" name="Slide Number Placeholder 1">
            <a:extLst>
              <a:ext uri="{FF2B5EF4-FFF2-40B4-BE49-F238E27FC236}">
                <a16:creationId xmlns:a16="http://schemas.microsoft.com/office/drawing/2014/main" id="{65C86570-7C6F-E140-B113-64D97C86F91A}"/>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85</a:t>
            </a:fld>
            <a:endParaRPr lang="en-US"/>
          </a:p>
        </p:txBody>
      </p:sp>
    </p:spTree>
    <p:extLst>
      <p:ext uri="{BB962C8B-B14F-4D97-AF65-F5344CB8AC3E}">
        <p14:creationId xmlns:p14="http://schemas.microsoft.com/office/powerpoint/2010/main" val="38337849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17D4B-C0F8-5B4B-8CCC-D1549DC402F6}"/>
              </a:ext>
            </a:extLst>
          </p:cNvPr>
          <p:cNvSpPr>
            <a:spLocks noGrp="1"/>
          </p:cNvSpPr>
          <p:nvPr>
            <p:ph type="title"/>
          </p:nvPr>
        </p:nvSpPr>
        <p:spPr/>
        <p:txBody>
          <a:bodyPr/>
          <a:lstStyle/>
          <a:p>
            <a:r>
              <a:rPr lang="zh-CN" altLang="en-US" dirty="0"/>
              <a:t>反事实样本生成</a:t>
            </a:r>
            <a:endParaRPr lang="en-US" dirty="0"/>
          </a:p>
        </p:txBody>
      </p:sp>
      <p:pic>
        <p:nvPicPr>
          <p:cNvPr id="8" name="Picture 7">
            <a:extLst>
              <a:ext uri="{FF2B5EF4-FFF2-40B4-BE49-F238E27FC236}">
                <a16:creationId xmlns:a16="http://schemas.microsoft.com/office/drawing/2014/main" id="{04CC0869-8B71-094F-9D9B-F4EE3E4EB347}"/>
              </a:ext>
            </a:extLst>
          </p:cNvPr>
          <p:cNvPicPr>
            <a:picLocks noChangeAspect="1"/>
          </p:cNvPicPr>
          <p:nvPr/>
        </p:nvPicPr>
        <p:blipFill>
          <a:blip r:embed="rId2"/>
          <a:stretch>
            <a:fillRect/>
          </a:stretch>
        </p:blipFill>
        <p:spPr>
          <a:xfrm>
            <a:off x="6520077" y="1605847"/>
            <a:ext cx="4726102" cy="3090639"/>
          </a:xfrm>
          <a:prstGeom prst="rect">
            <a:avLst/>
          </a:prstGeom>
        </p:spPr>
      </p:pic>
      <p:sp>
        <p:nvSpPr>
          <p:cNvPr id="2" name="Slide Number Placeholder 1">
            <a:extLst>
              <a:ext uri="{FF2B5EF4-FFF2-40B4-BE49-F238E27FC236}">
                <a16:creationId xmlns:a16="http://schemas.microsoft.com/office/drawing/2014/main" id="{585931CA-D668-794A-A521-3F2E34A8E28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86</a:t>
            </a:fld>
            <a:endParaRPr lang="en-US"/>
          </a:p>
        </p:txBody>
      </p:sp>
    </p:spTree>
    <p:extLst>
      <p:ext uri="{BB962C8B-B14F-4D97-AF65-F5344CB8AC3E}">
        <p14:creationId xmlns:p14="http://schemas.microsoft.com/office/powerpoint/2010/main" val="26835632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17D4B-C0F8-5B4B-8CCC-D1549DC402F6}"/>
              </a:ext>
            </a:extLst>
          </p:cNvPr>
          <p:cNvSpPr>
            <a:spLocks noGrp="1"/>
          </p:cNvSpPr>
          <p:nvPr>
            <p:ph type="title"/>
          </p:nvPr>
        </p:nvSpPr>
        <p:spPr/>
        <p:txBody>
          <a:bodyPr/>
          <a:lstStyle/>
          <a:p>
            <a:r>
              <a:rPr lang="zh-CN" altLang="en-US" dirty="0"/>
              <a:t>反事实样本生成</a:t>
            </a:r>
            <a:endParaRPr lang="en-US" dirty="0"/>
          </a:p>
        </p:txBody>
      </p:sp>
      <p:pic>
        <p:nvPicPr>
          <p:cNvPr id="8" name="Picture 7">
            <a:extLst>
              <a:ext uri="{FF2B5EF4-FFF2-40B4-BE49-F238E27FC236}">
                <a16:creationId xmlns:a16="http://schemas.microsoft.com/office/drawing/2014/main" id="{04CC0869-8B71-094F-9D9B-F4EE3E4EB347}"/>
              </a:ext>
            </a:extLst>
          </p:cNvPr>
          <p:cNvPicPr>
            <a:picLocks noChangeAspect="1"/>
          </p:cNvPicPr>
          <p:nvPr/>
        </p:nvPicPr>
        <p:blipFill>
          <a:blip r:embed="rId2"/>
          <a:stretch>
            <a:fillRect/>
          </a:stretch>
        </p:blipFill>
        <p:spPr>
          <a:xfrm>
            <a:off x="6520077" y="1605847"/>
            <a:ext cx="4726102" cy="3090639"/>
          </a:xfrm>
          <a:prstGeom prst="rect">
            <a:avLst/>
          </a:prstGeom>
        </p:spPr>
      </p:pic>
      <p:pic>
        <p:nvPicPr>
          <p:cNvPr id="4" name="Picture 3">
            <a:extLst>
              <a:ext uri="{FF2B5EF4-FFF2-40B4-BE49-F238E27FC236}">
                <a16:creationId xmlns:a16="http://schemas.microsoft.com/office/drawing/2014/main" id="{F65217DA-48DA-AD42-8AD1-76C8D35CB5D8}"/>
              </a:ext>
            </a:extLst>
          </p:cNvPr>
          <p:cNvPicPr>
            <a:picLocks noChangeAspect="1"/>
          </p:cNvPicPr>
          <p:nvPr/>
        </p:nvPicPr>
        <p:blipFill>
          <a:blip r:embed="rId3"/>
          <a:stretch>
            <a:fillRect/>
          </a:stretch>
        </p:blipFill>
        <p:spPr>
          <a:xfrm>
            <a:off x="954211" y="1690688"/>
            <a:ext cx="4569898" cy="3972579"/>
          </a:xfrm>
          <a:prstGeom prst="rect">
            <a:avLst/>
          </a:prstGeom>
        </p:spPr>
      </p:pic>
      <p:sp>
        <p:nvSpPr>
          <p:cNvPr id="2" name="Slide Number Placeholder 1">
            <a:extLst>
              <a:ext uri="{FF2B5EF4-FFF2-40B4-BE49-F238E27FC236}">
                <a16:creationId xmlns:a16="http://schemas.microsoft.com/office/drawing/2014/main" id="{A17E7697-61E0-1542-BE36-8AD8872232D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87</a:t>
            </a:fld>
            <a:endParaRPr lang="en-US"/>
          </a:p>
        </p:txBody>
      </p:sp>
    </p:spTree>
    <p:extLst>
      <p:ext uri="{BB962C8B-B14F-4D97-AF65-F5344CB8AC3E}">
        <p14:creationId xmlns:p14="http://schemas.microsoft.com/office/powerpoint/2010/main" val="18136167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17D4B-C0F8-5B4B-8CCC-D1549DC402F6}"/>
              </a:ext>
            </a:extLst>
          </p:cNvPr>
          <p:cNvSpPr>
            <a:spLocks noGrp="1"/>
          </p:cNvSpPr>
          <p:nvPr>
            <p:ph type="title"/>
          </p:nvPr>
        </p:nvSpPr>
        <p:spPr/>
        <p:txBody>
          <a:bodyPr/>
          <a:lstStyle/>
          <a:p>
            <a:r>
              <a:rPr lang="zh-CN" altLang="en-US" dirty="0"/>
              <a:t>反事实样本生成</a:t>
            </a:r>
            <a:endParaRPr lang="en-US" dirty="0"/>
          </a:p>
        </p:txBody>
      </p:sp>
      <p:pic>
        <p:nvPicPr>
          <p:cNvPr id="4" name="Picture 3">
            <a:extLst>
              <a:ext uri="{FF2B5EF4-FFF2-40B4-BE49-F238E27FC236}">
                <a16:creationId xmlns:a16="http://schemas.microsoft.com/office/drawing/2014/main" id="{F65217DA-48DA-AD42-8AD1-76C8D35CB5D8}"/>
              </a:ext>
            </a:extLst>
          </p:cNvPr>
          <p:cNvPicPr>
            <a:picLocks noChangeAspect="1"/>
          </p:cNvPicPr>
          <p:nvPr/>
        </p:nvPicPr>
        <p:blipFill>
          <a:blip r:embed="rId2"/>
          <a:stretch>
            <a:fillRect/>
          </a:stretch>
        </p:blipFill>
        <p:spPr>
          <a:xfrm>
            <a:off x="954211" y="1690688"/>
            <a:ext cx="4569898" cy="3972579"/>
          </a:xfrm>
          <a:prstGeom prst="rect">
            <a:avLst/>
          </a:prstGeom>
        </p:spPr>
      </p:pic>
      <p:sp>
        <p:nvSpPr>
          <p:cNvPr id="5" name="Content Placeholder 2">
            <a:extLst>
              <a:ext uri="{FF2B5EF4-FFF2-40B4-BE49-F238E27FC236}">
                <a16:creationId xmlns:a16="http://schemas.microsoft.com/office/drawing/2014/main" id="{1982EE2B-A1A9-5D49-987B-C960C1EC5F16}"/>
              </a:ext>
            </a:extLst>
          </p:cNvPr>
          <p:cNvSpPr>
            <a:spLocks noGrp="1"/>
          </p:cNvSpPr>
          <p:nvPr>
            <p:ph idx="1"/>
          </p:nvPr>
        </p:nvSpPr>
        <p:spPr>
          <a:xfrm>
            <a:off x="6290821" y="1184603"/>
            <a:ext cx="5718928" cy="4351338"/>
          </a:xfrm>
        </p:spPr>
        <p:txBody>
          <a:bodyPr>
            <a:normAutofit/>
          </a:bodyPr>
          <a:lstStyle/>
          <a:p>
            <a:pPr marL="0" indent="0">
              <a:buNone/>
            </a:pPr>
            <a:r>
              <a:rPr lang="en-US" dirty="0"/>
              <a:t>V-CSS</a:t>
            </a:r>
            <a:r>
              <a:rPr lang="zh-CN" altLang="en-US" dirty="0"/>
              <a:t>步骤</a:t>
            </a:r>
            <a:r>
              <a:rPr lang="en-US" dirty="0"/>
              <a:t>:</a:t>
            </a:r>
          </a:p>
          <a:p>
            <a:pPr marL="514350" indent="-514350">
              <a:buFont typeface="Arial" panose="020B0604020202020204" pitchFamily="34" charset="0"/>
              <a:buAutoNum type="arabicPeriod"/>
            </a:pPr>
            <a:r>
              <a:rPr lang="zh-CN" altLang="en-US" sz="2000" dirty="0"/>
              <a:t>初始物体选择 </a:t>
            </a:r>
            <a:r>
              <a:rPr lang="en-US" sz="2000" dirty="0"/>
              <a:t>(IO_SEL)</a:t>
            </a:r>
          </a:p>
          <a:p>
            <a:pPr marL="514350" indent="-514350">
              <a:buFont typeface="Arial" panose="020B0604020202020204" pitchFamily="34" charset="0"/>
              <a:buAutoNum type="arabicPeriod"/>
            </a:pPr>
            <a:r>
              <a:rPr lang="zh-CN" altLang="en-US" sz="2000" dirty="0"/>
              <a:t>物体局部贡献计算 </a:t>
            </a:r>
            <a:endParaRPr lang="en-US" sz="2000" dirty="0"/>
          </a:p>
          <a:p>
            <a:pPr marL="514350" indent="-514350">
              <a:buFont typeface="Arial" panose="020B0604020202020204" pitchFamily="34" charset="0"/>
              <a:buAutoNum type="arabicPeriod"/>
            </a:pPr>
            <a:r>
              <a:rPr lang="zh-CN" altLang="en-US" sz="2000" dirty="0"/>
              <a:t>重要物体选择 </a:t>
            </a:r>
            <a:r>
              <a:rPr lang="en-US" sz="2000" dirty="0"/>
              <a:t>(CO_SEL)</a:t>
            </a:r>
          </a:p>
          <a:p>
            <a:pPr marL="514350" indent="-514350">
              <a:buFont typeface="Arial" panose="020B0604020202020204" pitchFamily="34" charset="0"/>
              <a:buAutoNum type="arabicPeriod"/>
            </a:pPr>
            <a:endParaRPr lang="en-US" sz="2000" dirty="0"/>
          </a:p>
          <a:p>
            <a:pPr marL="514350" indent="-514350">
              <a:buFont typeface="Arial" panose="020B0604020202020204" pitchFamily="34" charset="0"/>
              <a:buAutoNum type="arabicPeriod"/>
            </a:pPr>
            <a:r>
              <a:rPr lang="zh-CN" altLang="en-US" sz="2000" dirty="0"/>
              <a:t>动态答案生成 </a:t>
            </a:r>
            <a:r>
              <a:rPr lang="en-US" sz="2000" dirty="0"/>
              <a:t>(DA_ASS) </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718F16D4-FA22-1442-A1FE-A7E024BD1982}"/>
              </a:ext>
            </a:extLst>
          </p:cNvPr>
          <p:cNvPicPr>
            <a:picLocks noChangeAspect="1"/>
          </p:cNvPicPr>
          <p:nvPr/>
        </p:nvPicPr>
        <p:blipFill>
          <a:blip r:embed="rId3"/>
          <a:stretch>
            <a:fillRect/>
          </a:stretch>
        </p:blipFill>
        <p:spPr>
          <a:xfrm>
            <a:off x="7062247" y="4628497"/>
            <a:ext cx="4176074" cy="1814887"/>
          </a:xfrm>
          <a:prstGeom prst="rect">
            <a:avLst/>
          </a:prstGeom>
        </p:spPr>
      </p:pic>
      <p:pic>
        <p:nvPicPr>
          <p:cNvPr id="7" name="Picture 6">
            <a:extLst>
              <a:ext uri="{FF2B5EF4-FFF2-40B4-BE49-F238E27FC236}">
                <a16:creationId xmlns:a16="http://schemas.microsoft.com/office/drawing/2014/main" id="{C4FE1B7A-219A-654A-BD6A-78BA4CE97050}"/>
              </a:ext>
            </a:extLst>
          </p:cNvPr>
          <p:cNvPicPr>
            <a:picLocks noChangeAspect="1"/>
          </p:cNvPicPr>
          <p:nvPr/>
        </p:nvPicPr>
        <p:blipFill>
          <a:blip r:embed="rId4"/>
          <a:stretch>
            <a:fillRect/>
          </a:stretch>
        </p:blipFill>
        <p:spPr>
          <a:xfrm>
            <a:off x="7159461" y="2873593"/>
            <a:ext cx="3981646" cy="410479"/>
          </a:xfrm>
          <a:prstGeom prst="rect">
            <a:avLst/>
          </a:prstGeom>
        </p:spPr>
      </p:pic>
      <p:pic>
        <p:nvPicPr>
          <p:cNvPr id="9" name="Picture 8">
            <a:extLst>
              <a:ext uri="{FF2B5EF4-FFF2-40B4-BE49-F238E27FC236}">
                <a16:creationId xmlns:a16="http://schemas.microsoft.com/office/drawing/2014/main" id="{C4B215F9-524C-7B49-897D-C7697EB80E17}"/>
              </a:ext>
            </a:extLst>
          </p:cNvPr>
          <p:cNvPicPr>
            <a:picLocks noChangeAspect="1"/>
          </p:cNvPicPr>
          <p:nvPr/>
        </p:nvPicPr>
        <p:blipFill>
          <a:blip r:embed="rId5"/>
          <a:stretch>
            <a:fillRect/>
          </a:stretch>
        </p:blipFill>
        <p:spPr>
          <a:xfrm>
            <a:off x="7287704" y="3670254"/>
            <a:ext cx="3725159" cy="668099"/>
          </a:xfrm>
          <a:prstGeom prst="rect">
            <a:avLst/>
          </a:prstGeom>
        </p:spPr>
      </p:pic>
      <p:sp>
        <p:nvSpPr>
          <p:cNvPr id="2" name="Slide Number Placeholder 1">
            <a:extLst>
              <a:ext uri="{FF2B5EF4-FFF2-40B4-BE49-F238E27FC236}">
                <a16:creationId xmlns:a16="http://schemas.microsoft.com/office/drawing/2014/main" id="{4E9AB5CB-FF6E-E149-A223-F0151E3664F2}"/>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88</a:t>
            </a:fld>
            <a:endParaRPr lang="en-US"/>
          </a:p>
        </p:txBody>
      </p:sp>
    </p:spTree>
    <p:extLst>
      <p:ext uri="{BB962C8B-B14F-4D97-AF65-F5344CB8AC3E}">
        <p14:creationId xmlns:p14="http://schemas.microsoft.com/office/powerpoint/2010/main" val="18309525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AD87B-79E6-1E45-A291-5B162BB72FED}"/>
              </a:ext>
            </a:extLst>
          </p:cNvPr>
          <p:cNvSpPr>
            <a:spLocks noGrp="1"/>
          </p:cNvSpPr>
          <p:nvPr>
            <p:ph idx="1"/>
          </p:nvPr>
        </p:nvSpPr>
        <p:spPr>
          <a:xfrm>
            <a:off x="6309360" y="5393267"/>
            <a:ext cx="5503945" cy="689535"/>
          </a:xfrm>
        </p:spPr>
        <p:txBody>
          <a:bodyPr>
            <a:normAutofit/>
          </a:bodyPr>
          <a:lstStyle/>
          <a:p>
            <a:pPr marL="0" indent="0">
              <a:buNone/>
            </a:pPr>
            <a:r>
              <a:rPr lang="zh-CN" altLang="en-US" sz="2000" dirty="0"/>
              <a:t>反事实样本生成机制可以适用于多种不同的视觉问答模型中</a:t>
            </a:r>
            <a:endParaRPr lang="en-US" sz="2000" dirty="0"/>
          </a:p>
        </p:txBody>
      </p:sp>
      <p:sp>
        <p:nvSpPr>
          <p:cNvPr id="3" name="Title 2">
            <a:extLst>
              <a:ext uri="{FF2B5EF4-FFF2-40B4-BE49-F238E27FC236}">
                <a16:creationId xmlns:a16="http://schemas.microsoft.com/office/drawing/2014/main" id="{7F42300C-A660-0B42-AF99-B1EAA10DCB80}"/>
              </a:ext>
            </a:extLst>
          </p:cNvPr>
          <p:cNvSpPr>
            <a:spLocks noGrp="1"/>
          </p:cNvSpPr>
          <p:nvPr>
            <p:ph type="title"/>
          </p:nvPr>
        </p:nvSpPr>
        <p:spPr/>
        <p:txBody>
          <a:bodyPr/>
          <a:lstStyle/>
          <a:p>
            <a:r>
              <a:rPr lang="zh-CN" altLang="en-US" dirty="0"/>
              <a:t>实验结果</a:t>
            </a:r>
            <a:endParaRPr lang="en-US" dirty="0"/>
          </a:p>
        </p:txBody>
      </p:sp>
      <p:pic>
        <p:nvPicPr>
          <p:cNvPr id="4" name="Picture 3">
            <a:extLst>
              <a:ext uri="{FF2B5EF4-FFF2-40B4-BE49-F238E27FC236}">
                <a16:creationId xmlns:a16="http://schemas.microsoft.com/office/drawing/2014/main" id="{5AE37473-CD8A-7444-BD44-600D192F52C4}"/>
              </a:ext>
            </a:extLst>
          </p:cNvPr>
          <p:cNvPicPr>
            <a:picLocks noChangeAspect="1"/>
          </p:cNvPicPr>
          <p:nvPr/>
        </p:nvPicPr>
        <p:blipFill>
          <a:blip r:embed="rId2"/>
          <a:stretch>
            <a:fillRect/>
          </a:stretch>
        </p:blipFill>
        <p:spPr>
          <a:xfrm>
            <a:off x="780881" y="1785726"/>
            <a:ext cx="5101760" cy="4707149"/>
          </a:xfrm>
          <a:prstGeom prst="rect">
            <a:avLst/>
          </a:prstGeom>
        </p:spPr>
      </p:pic>
      <p:sp>
        <p:nvSpPr>
          <p:cNvPr id="5" name="Slide Number Placeholder 4">
            <a:extLst>
              <a:ext uri="{FF2B5EF4-FFF2-40B4-BE49-F238E27FC236}">
                <a16:creationId xmlns:a16="http://schemas.microsoft.com/office/drawing/2014/main" id="{6082F0E4-E407-994B-BB7D-2EEDEE24652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89</a:t>
            </a:fld>
            <a:endParaRPr lang="en-US" dirty="0"/>
          </a:p>
        </p:txBody>
      </p:sp>
    </p:spTree>
    <p:extLst>
      <p:ext uri="{BB962C8B-B14F-4D97-AF65-F5344CB8AC3E}">
        <p14:creationId xmlns:p14="http://schemas.microsoft.com/office/powerpoint/2010/main" val="1267412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7E626-D047-6F4E-92F7-A6166429843D}"/>
              </a:ext>
            </a:extLst>
          </p:cNvPr>
          <p:cNvSpPr>
            <a:spLocks noGrp="1"/>
          </p:cNvSpPr>
          <p:nvPr>
            <p:ph idx="1"/>
          </p:nvPr>
        </p:nvSpPr>
        <p:spPr/>
        <p:txBody>
          <a:bodyPr/>
          <a:lstStyle/>
          <a:p>
            <a:pPr>
              <a:lnSpc>
                <a:spcPct val="150000"/>
              </a:lnSpc>
            </a:pPr>
            <a:r>
              <a:rPr lang="zh-CN" altLang="en-US" dirty="0"/>
              <a:t>物体级别识别</a:t>
            </a:r>
            <a:endParaRPr lang="en-US" altLang="zh-CN" dirty="0"/>
          </a:p>
          <a:p>
            <a:pPr>
              <a:lnSpc>
                <a:spcPct val="150000"/>
              </a:lnSpc>
            </a:pPr>
            <a:r>
              <a:rPr lang="zh-CN" altLang="en-US" dirty="0"/>
              <a:t>场景级别识别</a:t>
            </a:r>
            <a:endParaRPr lang="en-US" altLang="zh-CN" dirty="0"/>
          </a:p>
          <a:p>
            <a:pPr>
              <a:lnSpc>
                <a:spcPct val="150000"/>
              </a:lnSpc>
            </a:pPr>
            <a:r>
              <a:rPr lang="zh-CN" altLang="en-US" dirty="0">
                <a:solidFill>
                  <a:srgbClr val="FF0000"/>
                </a:solidFill>
              </a:rPr>
              <a:t>场景级别理解</a:t>
            </a:r>
            <a:endParaRPr lang="en-US" altLang="zh-CN" dirty="0">
              <a:solidFill>
                <a:srgbClr val="FF0000"/>
              </a:solidFill>
            </a:endParaRPr>
          </a:p>
          <a:p>
            <a:pPr>
              <a:lnSpc>
                <a:spcPct val="150000"/>
              </a:lnSpc>
            </a:pPr>
            <a:r>
              <a:rPr lang="zh-CN" altLang="en-US" dirty="0"/>
              <a:t>场景级别推理</a:t>
            </a:r>
            <a:endParaRPr lang="en-US" dirty="0"/>
          </a:p>
        </p:txBody>
      </p:sp>
      <p:sp>
        <p:nvSpPr>
          <p:cNvPr id="3" name="Title 2">
            <a:extLst>
              <a:ext uri="{FF2B5EF4-FFF2-40B4-BE49-F238E27FC236}">
                <a16:creationId xmlns:a16="http://schemas.microsoft.com/office/drawing/2014/main" id="{8F841018-7F00-7647-910F-77E024032CD4}"/>
              </a:ext>
            </a:extLst>
          </p:cNvPr>
          <p:cNvSpPr>
            <a:spLocks noGrp="1"/>
          </p:cNvSpPr>
          <p:nvPr>
            <p:ph type="title"/>
          </p:nvPr>
        </p:nvSpPr>
        <p:spPr/>
        <p:txBody>
          <a:bodyPr/>
          <a:lstStyle/>
          <a:p>
            <a:r>
              <a:rPr lang="zh-CN" altLang="en-US" dirty="0"/>
              <a:t>复杂视觉场景理解</a:t>
            </a:r>
            <a:endParaRPr lang="en-US" dirty="0"/>
          </a:p>
        </p:txBody>
      </p:sp>
      <p:sp>
        <p:nvSpPr>
          <p:cNvPr id="5" name="TextBox 4">
            <a:extLst>
              <a:ext uri="{FF2B5EF4-FFF2-40B4-BE49-F238E27FC236}">
                <a16:creationId xmlns:a16="http://schemas.microsoft.com/office/drawing/2014/main" id="{4A5D231E-A2D8-5940-9818-7C98FA3D343D}"/>
              </a:ext>
            </a:extLst>
          </p:cNvPr>
          <p:cNvSpPr txBox="1"/>
          <p:nvPr/>
        </p:nvSpPr>
        <p:spPr>
          <a:xfrm>
            <a:off x="6123736" y="2585989"/>
            <a:ext cx="1760168" cy="400110"/>
          </a:xfrm>
          <a:prstGeom prst="rect">
            <a:avLst/>
          </a:prstGeom>
          <a:noFill/>
        </p:spPr>
        <p:txBody>
          <a:bodyPr wrap="square" rtlCol="0">
            <a:spAutoFit/>
          </a:bodyPr>
          <a:lstStyle/>
          <a:p>
            <a:r>
              <a:rPr lang="zh-CN" altLang="en-US" sz="2000" dirty="0"/>
              <a:t>视觉描述生成</a:t>
            </a:r>
            <a:endParaRPr lang="en-US" sz="2000" dirty="0"/>
          </a:p>
        </p:txBody>
      </p:sp>
      <p:sp>
        <p:nvSpPr>
          <p:cNvPr id="6" name="TextBox 5">
            <a:extLst>
              <a:ext uri="{FF2B5EF4-FFF2-40B4-BE49-F238E27FC236}">
                <a16:creationId xmlns:a16="http://schemas.microsoft.com/office/drawing/2014/main" id="{83921E32-03D6-8243-8F36-6020DFC8C8CF}"/>
              </a:ext>
            </a:extLst>
          </p:cNvPr>
          <p:cNvSpPr txBox="1"/>
          <p:nvPr/>
        </p:nvSpPr>
        <p:spPr>
          <a:xfrm>
            <a:off x="6539700" y="4619052"/>
            <a:ext cx="1212042" cy="400110"/>
          </a:xfrm>
          <a:prstGeom prst="rect">
            <a:avLst/>
          </a:prstGeom>
          <a:noFill/>
        </p:spPr>
        <p:txBody>
          <a:bodyPr wrap="square" rtlCol="0">
            <a:spAutoFit/>
          </a:bodyPr>
          <a:lstStyle/>
          <a:p>
            <a:r>
              <a:rPr lang="zh-CN" altLang="en-US" sz="2000" dirty="0"/>
              <a:t>视觉检索</a:t>
            </a:r>
            <a:endParaRPr lang="en-US" sz="2000" dirty="0"/>
          </a:p>
        </p:txBody>
      </p:sp>
      <p:pic>
        <p:nvPicPr>
          <p:cNvPr id="7" name="Picture 6">
            <a:extLst>
              <a:ext uri="{FF2B5EF4-FFF2-40B4-BE49-F238E27FC236}">
                <a16:creationId xmlns:a16="http://schemas.microsoft.com/office/drawing/2014/main" id="{BD656D71-7D41-7B45-9D7A-8169E1B0C358}"/>
              </a:ext>
            </a:extLst>
          </p:cNvPr>
          <p:cNvPicPr>
            <a:picLocks noChangeAspect="1"/>
          </p:cNvPicPr>
          <p:nvPr/>
        </p:nvPicPr>
        <p:blipFill>
          <a:blip r:embed="rId2"/>
          <a:stretch>
            <a:fillRect/>
          </a:stretch>
        </p:blipFill>
        <p:spPr>
          <a:xfrm>
            <a:off x="7853383" y="1889065"/>
            <a:ext cx="1602722" cy="1707901"/>
          </a:xfrm>
          <a:prstGeom prst="rect">
            <a:avLst/>
          </a:prstGeom>
        </p:spPr>
      </p:pic>
      <p:pic>
        <p:nvPicPr>
          <p:cNvPr id="8" name="Picture 7">
            <a:extLst>
              <a:ext uri="{FF2B5EF4-FFF2-40B4-BE49-F238E27FC236}">
                <a16:creationId xmlns:a16="http://schemas.microsoft.com/office/drawing/2014/main" id="{58FCA11B-9C54-5549-9F7E-EC306FDFECC1}"/>
              </a:ext>
            </a:extLst>
          </p:cNvPr>
          <p:cNvPicPr>
            <a:picLocks noChangeAspect="1"/>
          </p:cNvPicPr>
          <p:nvPr/>
        </p:nvPicPr>
        <p:blipFill>
          <a:blip r:embed="rId3"/>
          <a:stretch>
            <a:fillRect/>
          </a:stretch>
        </p:blipFill>
        <p:spPr>
          <a:xfrm>
            <a:off x="10113912" y="1924814"/>
            <a:ext cx="1844046" cy="1722460"/>
          </a:xfrm>
          <a:prstGeom prst="rect">
            <a:avLst/>
          </a:prstGeom>
        </p:spPr>
      </p:pic>
      <p:sp>
        <p:nvSpPr>
          <p:cNvPr id="10" name="Content Placeholder 2">
            <a:extLst>
              <a:ext uri="{FF2B5EF4-FFF2-40B4-BE49-F238E27FC236}">
                <a16:creationId xmlns:a16="http://schemas.microsoft.com/office/drawing/2014/main" id="{60DCB1C4-4F84-E742-B2D6-2A046BF30E30}"/>
              </a:ext>
            </a:extLst>
          </p:cNvPr>
          <p:cNvSpPr txBox="1">
            <a:spLocks/>
          </p:cNvSpPr>
          <p:nvPr/>
        </p:nvSpPr>
        <p:spPr>
          <a:xfrm>
            <a:off x="0" y="6443248"/>
            <a:ext cx="8131626" cy="419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spcBef>
                <a:spcPts val="0"/>
              </a:spcBef>
              <a:buNone/>
            </a:pPr>
            <a:r>
              <a:rPr lang="en-US" sz="1000" dirty="0">
                <a:solidFill>
                  <a:schemeClr val="tx1">
                    <a:lumMod val="50000"/>
                    <a:lumOff val="50000"/>
                  </a:schemeClr>
                </a:solidFill>
                <a:latin typeface="Arial" charset="0"/>
                <a:cs typeface="Arial" charset="0"/>
              </a:rPr>
              <a:t>Oriol </a:t>
            </a:r>
            <a:r>
              <a:rPr lang="en-US" sz="1000" dirty="0" err="1">
                <a:solidFill>
                  <a:schemeClr val="tx1">
                    <a:lumMod val="50000"/>
                    <a:lumOff val="50000"/>
                  </a:schemeClr>
                </a:solidFill>
                <a:latin typeface="Arial" charset="0"/>
                <a:cs typeface="Arial" charset="0"/>
              </a:rPr>
              <a:t>Vinyals</a:t>
            </a:r>
            <a:r>
              <a:rPr lang="en-US" sz="1000" dirty="0">
                <a:solidFill>
                  <a:schemeClr val="tx1">
                    <a:lumMod val="50000"/>
                    <a:lumOff val="50000"/>
                  </a:schemeClr>
                </a:solidFill>
                <a:latin typeface="Arial" charset="0"/>
                <a:cs typeface="Arial" charset="0"/>
              </a:rPr>
              <a:t> et al. ﻿Show and Tell: A Neural Image Caption Generator. In CVPR, 2015. </a:t>
            </a:r>
          </a:p>
          <a:p>
            <a:pPr marL="0" indent="0">
              <a:lnSpc>
                <a:spcPts val="1300"/>
              </a:lnSpc>
              <a:spcBef>
                <a:spcPts val="0"/>
              </a:spcBef>
              <a:buNone/>
            </a:pPr>
            <a:r>
              <a:rPr lang="en-US" sz="1000" dirty="0">
                <a:solidFill>
                  <a:schemeClr val="tx1">
                    <a:lumMod val="50000"/>
                    <a:lumOff val="50000"/>
                  </a:schemeClr>
                </a:solidFill>
                <a:latin typeface="Arial" charset="0"/>
                <a:ea typeface="Arial" charset="0"/>
                <a:cs typeface="Arial" charset="0"/>
              </a:rPr>
              <a:t>﻿Varun K. </a:t>
            </a:r>
            <a:r>
              <a:rPr lang="en-US" sz="1000" dirty="0" err="1">
                <a:solidFill>
                  <a:schemeClr val="tx1">
                    <a:lumMod val="50000"/>
                    <a:lumOff val="50000"/>
                  </a:schemeClr>
                </a:solidFill>
                <a:latin typeface="Arial" charset="0"/>
                <a:ea typeface="Arial" charset="0"/>
                <a:cs typeface="Arial" charset="0"/>
              </a:rPr>
              <a:t>Nagaraja</a:t>
            </a:r>
            <a:r>
              <a:rPr lang="zh-CN" altLang="en-US" sz="1000" dirty="0">
                <a:solidFill>
                  <a:schemeClr val="tx1">
                    <a:lumMod val="50000"/>
                    <a:lumOff val="50000"/>
                  </a:schemeClr>
                </a:solidFill>
                <a:latin typeface="Arial" charset="0"/>
                <a:ea typeface="Arial" charset="0"/>
                <a:cs typeface="Arial" charset="0"/>
              </a:rPr>
              <a:t> </a:t>
            </a:r>
            <a:r>
              <a:rPr lang="en-US" sz="1000" dirty="0">
                <a:solidFill>
                  <a:schemeClr val="tx1">
                    <a:lumMod val="50000"/>
                    <a:lumOff val="50000"/>
                  </a:schemeClr>
                </a:solidFill>
                <a:latin typeface="Arial" charset="0"/>
                <a:ea typeface="Arial" charset="0"/>
                <a:cs typeface="Arial" charset="0"/>
              </a:rPr>
              <a:t>et al﻿. ﻿Modeling Context Between Objects for Referring Expression Understanding.  In ECCV, 2016.</a:t>
            </a:r>
          </a:p>
        </p:txBody>
      </p:sp>
      <p:pic>
        <p:nvPicPr>
          <p:cNvPr id="11" name="Picture 10">
            <a:extLst>
              <a:ext uri="{FF2B5EF4-FFF2-40B4-BE49-F238E27FC236}">
                <a16:creationId xmlns:a16="http://schemas.microsoft.com/office/drawing/2014/main" id="{F46FCFA0-9D81-6C48-8C95-F8AB61084BC9}"/>
              </a:ext>
            </a:extLst>
          </p:cNvPr>
          <p:cNvPicPr>
            <a:picLocks noChangeAspect="1"/>
          </p:cNvPicPr>
          <p:nvPr/>
        </p:nvPicPr>
        <p:blipFill>
          <a:blip r:embed="rId4"/>
          <a:stretch>
            <a:fillRect/>
          </a:stretch>
        </p:blipFill>
        <p:spPr>
          <a:xfrm>
            <a:off x="7751742" y="3746462"/>
            <a:ext cx="4206216" cy="2145291"/>
          </a:xfrm>
          <a:prstGeom prst="rect">
            <a:avLst/>
          </a:prstGeom>
        </p:spPr>
      </p:pic>
      <p:sp>
        <p:nvSpPr>
          <p:cNvPr id="12" name="Right Arrow 11">
            <a:extLst>
              <a:ext uri="{FF2B5EF4-FFF2-40B4-BE49-F238E27FC236}">
                <a16:creationId xmlns:a16="http://schemas.microsoft.com/office/drawing/2014/main" id="{87810727-23AA-DE48-A0E7-FE4144BF40DF}"/>
              </a:ext>
            </a:extLst>
          </p:cNvPr>
          <p:cNvSpPr/>
          <p:nvPr/>
        </p:nvSpPr>
        <p:spPr>
          <a:xfrm>
            <a:off x="9634639" y="2499548"/>
            <a:ext cx="308418" cy="62123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040B78D-31CC-0F48-99AD-2B0F5559B97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a:t>
            </a:fld>
            <a:endParaRPr lang="en-US"/>
          </a:p>
        </p:txBody>
      </p:sp>
    </p:spTree>
    <p:extLst>
      <p:ext uri="{BB962C8B-B14F-4D97-AF65-F5344CB8AC3E}">
        <p14:creationId xmlns:p14="http://schemas.microsoft.com/office/powerpoint/2010/main" val="32294045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A58FA-BF6A-7F42-93B2-91302041667E}"/>
              </a:ext>
            </a:extLst>
          </p:cNvPr>
          <p:cNvSpPr>
            <a:spLocks noGrp="1"/>
          </p:cNvSpPr>
          <p:nvPr>
            <p:ph type="title"/>
          </p:nvPr>
        </p:nvSpPr>
        <p:spPr/>
        <p:txBody>
          <a:bodyPr/>
          <a:lstStyle/>
          <a:p>
            <a:r>
              <a:rPr lang="zh-CN" altLang="en-US" dirty="0"/>
              <a:t>实验结果</a:t>
            </a:r>
            <a:endParaRPr lang="en-US" dirty="0"/>
          </a:p>
        </p:txBody>
      </p:sp>
      <p:pic>
        <p:nvPicPr>
          <p:cNvPr id="4" name="Picture 3">
            <a:extLst>
              <a:ext uri="{FF2B5EF4-FFF2-40B4-BE49-F238E27FC236}">
                <a16:creationId xmlns:a16="http://schemas.microsoft.com/office/drawing/2014/main" id="{62D46A4A-84D2-9845-94CE-1AFA1FA2D7CE}"/>
              </a:ext>
            </a:extLst>
          </p:cNvPr>
          <p:cNvPicPr>
            <a:picLocks noChangeAspect="1"/>
          </p:cNvPicPr>
          <p:nvPr/>
        </p:nvPicPr>
        <p:blipFill>
          <a:blip r:embed="rId2"/>
          <a:stretch>
            <a:fillRect/>
          </a:stretch>
        </p:blipFill>
        <p:spPr>
          <a:xfrm>
            <a:off x="1137501" y="1999316"/>
            <a:ext cx="9916998" cy="4003956"/>
          </a:xfrm>
          <a:prstGeom prst="rect">
            <a:avLst/>
          </a:prstGeom>
        </p:spPr>
      </p:pic>
      <p:sp>
        <p:nvSpPr>
          <p:cNvPr id="2" name="Slide Number Placeholder 1">
            <a:extLst>
              <a:ext uri="{FF2B5EF4-FFF2-40B4-BE49-F238E27FC236}">
                <a16:creationId xmlns:a16="http://schemas.microsoft.com/office/drawing/2014/main" id="{BE5EB18B-BBF4-654F-BA0C-F46ED2725C77}"/>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90</a:t>
            </a:fld>
            <a:endParaRPr lang="en-US"/>
          </a:p>
        </p:txBody>
      </p:sp>
    </p:spTree>
    <p:extLst>
      <p:ext uri="{BB962C8B-B14F-4D97-AF65-F5344CB8AC3E}">
        <p14:creationId xmlns:p14="http://schemas.microsoft.com/office/powerpoint/2010/main" val="34008700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6F2D6A-0095-A648-858F-9CA5F96BE132}"/>
              </a:ext>
            </a:extLst>
          </p:cNvPr>
          <p:cNvPicPr>
            <a:picLocks noGrp="1" noChangeAspect="1"/>
          </p:cNvPicPr>
          <p:nvPr>
            <p:ph idx="1"/>
          </p:nvPr>
        </p:nvPicPr>
        <p:blipFill>
          <a:blip r:embed="rId2"/>
          <a:stretch>
            <a:fillRect/>
          </a:stretch>
        </p:blipFill>
        <p:spPr>
          <a:xfrm>
            <a:off x="4355143" y="585258"/>
            <a:ext cx="7218791" cy="5981701"/>
          </a:xfrm>
        </p:spPr>
      </p:pic>
      <p:sp>
        <p:nvSpPr>
          <p:cNvPr id="3" name="Title 2">
            <a:extLst>
              <a:ext uri="{FF2B5EF4-FFF2-40B4-BE49-F238E27FC236}">
                <a16:creationId xmlns:a16="http://schemas.microsoft.com/office/drawing/2014/main" id="{A5EEFD0F-0A26-7442-B354-9373A9C5F874}"/>
              </a:ext>
            </a:extLst>
          </p:cNvPr>
          <p:cNvSpPr>
            <a:spLocks noGrp="1"/>
          </p:cNvSpPr>
          <p:nvPr>
            <p:ph type="title"/>
          </p:nvPr>
        </p:nvSpPr>
        <p:spPr/>
        <p:txBody>
          <a:bodyPr/>
          <a:lstStyle/>
          <a:p>
            <a:r>
              <a:rPr lang="zh-CN" altLang="en-US" dirty="0"/>
              <a:t>可视化结果</a:t>
            </a:r>
            <a:endParaRPr lang="en-US" dirty="0"/>
          </a:p>
        </p:txBody>
      </p:sp>
      <p:sp>
        <p:nvSpPr>
          <p:cNvPr id="2" name="Slide Number Placeholder 1">
            <a:extLst>
              <a:ext uri="{FF2B5EF4-FFF2-40B4-BE49-F238E27FC236}">
                <a16:creationId xmlns:a16="http://schemas.microsoft.com/office/drawing/2014/main" id="{53932129-A91D-8F47-8EE0-B7409DBC10DB}"/>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91</a:t>
            </a:fld>
            <a:endParaRPr lang="en-US"/>
          </a:p>
        </p:txBody>
      </p:sp>
    </p:spTree>
    <p:extLst>
      <p:ext uri="{BB962C8B-B14F-4D97-AF65-F5344CB8AC3E}">
        <p14:creationId xmlns:p14="http://schemas.microsoft.com/office/powerpoint/2010/main" val="1090061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0FCF8-3BDA-474B-AA45-0D30D68D9668}"/>
              </a:ext>
            </a:extLst>
          </p:cNvPr>
          <p:cNvSpPr>
            <a:spLocks noGrp="1"/>
          </p:cNvSpPr>
          <p:nvPr>
            <p:ph idx="1"/>
          </p:nvPr>
        </p:nvSpPr>
        <p:spPr>
          <a:xfrm>
            <a:off x="838200" y="1825625"/>
            <a:ext cx="10795000" cy="4351338"/>
          </a:xfrm>
        </p:spPr>
        <p:txBody>
          <a:bodyPr>
            <a:normAutofit/>
          </a:bodyPr>
          <a:lstStyle/>
          <a:p>
            <a:pPr>
              <a:lnSpc>
                <a:spcPct val="120000"/>
              </a:lnSpc>
            </a:pPr>
            <a:r>
              <a:rPr lang="zh-CN" altLang="en-US" dirty="0"/>
              <a:t>本章提出的算法创新性</a:t>
            </a:r>
            <a:endParaRPr lang="en-US" altLang="zh-CN" dirty="0"/>
          </a:p>
          <a:p>
            <a:pPr lvl="1">
              <a:lnSpc>
                <a:spcPct val="120000"/>
              </a:lnSpc>
            </a:pPr>
            <a:r>
              <a:rPr lang="zh-CN" altLang="en-US" sz="2000" dirty="0"/>
              <a:t>本章提出了一种通用的反事实样本生成机制，通过使用原始样本和反事实样本一起对模型进行训练，迫使模型关注被遮盖的重要内容，提升模型的视觉可解释性和问题敏感性。</a:t>
            </a:r>
            <a:endParaRPr lang="en-US" altLang="zh-CN" sz="2000" dirty="0"/>
          </a:p>
          <a:p>
            <a:pPr lvl="1">
              <a:lnSpc>
                <a:spcPct val="120000"/>
              </a:lnSpc>
            </a:pPr>
            <a:endParaRPr lang="en-US" altLang="zh-CN" sz="2000" dirty="0"/>
          </a:p>
          <a:p>
            <a:pPr>
              <a:lnSpc>
                <a:spcPct val="120000"/>
              </a:lnSpc>
            </a:pPr>
            <a:r>
              <a:rPr lang="zh-CN" altLang="en-US" dirty="0"/>
              <a:t>本章方法的技术定位和意义</a:t>
            </a:r>
            <a:endParaRPr lang="en-US" altLang="zh-CN" dirty="0"/>
          </a:p>
          <a:p>
            <a:pPr lvl="1">
              <a:lnSpc>
                <a:spcPct val="120000"/>
              </a:lnSpc>
            </a:pPr>
            <a:r>
              <a:rPr lang="zh-CN" altLang="en-US" sz="2000" dirty="0"/>
              <a:t>视觉问答是一个典型的场景级别推理任务。本章提出的方法可以有效地缓解模型对文本偏置的依赖，让模型更加关注对视觉场景的理解。</a:t>
            </a:r>
          </a:p>
        </p:txBody>
      </p:sp>
      <p:sp>
        <p:nvSpPr>
          <p:cNvPr id="3" name="Title 2">
            <a:extLst>
              <a:ext uri="{FF2B5EF4-FFF2-40B4-BE49-F238E27FC236}">
                <a16:creationId xmlns:a16="http://schemas.microsoft.com/office/drawing/2014/main" id="{E366E71A-EA85-3F48-AB5D-F7D23ED3CB43}"/>
              </a:ext>
            </a:extLst>
          </p:cNvPr>
          <p:cNvSpPr>
            <a:spLocks noGrp="1"/>
          </p:cNvSpPr>
          <p:nvPr>
            <p:ph type="title"/>
          </p:nvPr>
        </p:nvSpPr>
        <p:spPr>
          <a:xfrm>
            <a:off x="492369" y="365125"/>
            <a:ext cx="11242431" cy="1325563"/>
          </a:xfrm>
        </p:spPr>
        <p:txBody>
          <a:bodyPr>
            <a:normAutofit/>
          </a:bodyPr>
          <a:lstStyle/>
          <a:p>
            <a:r>
              <a:rPr lang="en-US" altLang="zh-CN" sz="4000" dirty="0"/>
              <a:t>3.5</a:t>
            </a:r>
            <a:r>
              <a:rPr lang="zh-CN" altLang="en-US" sz="4000" dirty="0"/>
              <a:t> 基于反事实样本生成的视觉问答</a:t>
            </a:r>
            <a:endParaRPr lang="en-US" sz="4000" dirty="0"/>
          </a:p>
        </p:txBody>
      </p:sp>
      <p:sp>
        <p:nvSpPr>
          <p:cNvPr id="4" name="Slide Number Placeholder 3">
            <a:extLst>
              <a:ext uri="{FF2B5EF4-FFF2-40B4-BE49-F238E27FC236}">
                <a16:creationId xmlns:a16="http://schemas.microsoft.com/office/drawing/2014/main" id="{6B9A6CE9-A04D-C34F-9D4F-F619CF5D8A1D}"/>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92</a:t>
            </a:fld>
            <a:endParaRPr lang="en-US"/>
          </a:p>
        </p:txBody>
      </p:sp>
    </p:spTree>
    <p:extLst>
      <p:ext uri="{BB962C8B-B14F-4D97-AF65-F5344CB8AC3E}">
        <p14:creationId xmlns:p14="http://schemas.microsoft.com/office/powerpoint/2010/main" val="13792460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3849831" y="2766218"/>
            <a:ext cx="4492337" cy="1325563"/>
          </a:xfrm>
        </p:spPr>
        <p:txBody>
          <a:bodyPr>
            <a:normAutofit fontScale="90000"/>
          </a:bodyPr>
          <a:lstStyle/>
          <a:p>
            <a:pPr algn="ctr"/>
            <a:r>
              <a:rPr lang="en-US" altLang="zh-CN" sz="6000" dirty="0">
                <a:solidFill>
                  <a:schemeClr val="bg1"/>
                </a:solidFill>
              </a:rPr>
              <a:t>4. </a:t>
            </a:r>
            <a:r>
              <a:rPr lang="zh-CN" altLang="en-US" sz="6000" dirty="0">
                <a:solidFill>
                  <a:schemeClr val="bg1"/>
                </a:solidFill>
                <a:latin typeface="微软雅黑" panose="020B0503020204020204" pitchFamily="34" charset="-122"/>
                <a:ea typeface="微软雅黑" panose="020B0503020204020204" pitchFamily="34" charset="-122"/>
              </a:rPr>
              <a:t>总结与回顾</a:t>
            </a:r>
            <a:endParaRPr lang="en-US" sz="6000" dirty="0">
              <a:solidFill>
                <a:schemeClr val="bg1"/>
              </a:solidFill>
            </a:endParaRPr>
          </a:p>
        </p:txBody>
      </p:sp>
      <p:sp>
        <p:nvSpPr>
          <p:cNvPr id="2" name="Slide Number Placeholder 1">
            <a:extLst>
              <a:ext uri="{FF2B5EF4-FFF2-40B4-BE49-F238E27FC236}">
                <a16:creationId xmlns:a16="http://schemas.microsoft.com/office/drawing/2014/main" id="{C740863D-FFE5-CE4D-A987-00F02EE87641}"/>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93</a:t>
            </a:fld>
            <a:endParaRPr lang="en-US"/>
          </a:p>
        </p:txBody>
      </p:sp>
    </p:spTree>
    <p:extLst>
      <p:ext uri="{BB962C8B-B14F-4D97-AF65-F5344CB8AC3E}">
        <p14:creationId xmlns:p14="http://schemas.microsoft.com/office/powerpoint/2010/main" val="2627287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研究内容回顾</a:t>
            </a:r>
            <a:endParaRPr lang="en-US" dirty="0"/>
          </a:p>
        </p:txBody>
      </p:sp>
      <p:sp>
        <p:nvSpPr>
          <p:cNvPr id="6" name="Content Placeholder 1">
            <a:extLst>
              <a:ext uri="{FF2B5EF4-FFF2-40B4-BE49-F238E27FC236}">
                <a16:creationId xmlns:a16="http://schemas.microsoft.com/office/drawing/2014/main" id="{CAC75F60-9EA6-1149-81EB-427A142F5B4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复杂场景识别：物体级别识别、场景级别识别（个体层次</a:t>
            </a:r>
            <a:r>
              <a:rPr lang="en-US" altLang="zh-CN" sz="2400" dirty="0"/>
              <a:t>-&gt;</a:t>
            </a:r>
            <a:r>
              <a:rPr lang="zh-CN" altLang="en-US" sz="2400" dirty="0"/>
              <a:t> 场景层次）</a:t>
            </a:r>
            <a:endParaRPr lang="en-US" altLang="zh-CN" sz="2400" dirty="0"/>
          </a:p>
          <a:p>
            <a:r>
              <a:rPr lang="zh-CN" altLang="en-US" sz="2400" dirty="0"/>
              <a:t>复杂场景推理：场景级别理解、场景级别推理（直接推理</a:t>
            </a:r>
            <a:r>
              <a:rPr lang="en-US" altLang="zh-CN" sz="2400" dirty="0"/>
              <a:t>-&gt;</a:t>
            </a:r>
            <a:r>
              <a:rPr lang="zh-CN" altLang="en-US" sz="2400" dirty="0"/>
              <a:t>间接推理）</a:t>
            </a:r>
            <a:endParaRPr lang="en-US" sz="2400" dirty="0"/>
          </a:p>
        </p:txBody>
      </p:sp>
      <p:pic>
        <p:nvPicPr>
          <p:cNvPr id="4" name="Picture 3">
            <a:extLst>
              <a:ext uri="{FF2B5EF4-FFF2-40B4-BE49-F238E27FC236}">
                <a16:creationId xmlns:a16="http://schemas.microsoft.com/office/drawing/2014/main" id="{3734A57B-BD39-5C4F-B12E-0C3F02EB5EA3}"/>
              </a:ext>
            </a:extLst>
          </p:cNvPr>
          <p:cNvPicPr>
            <a:picLocks noChangeAspect="1"/>
          </p:cNvPicPr>
          <p:nvPr/>
        </p:nvPicPr>
        <p:blipFill>
          <a:blip r:embed="rId2"/>
          <a:stretch>
            <a:fillRect/>
          </a:stretch>
        </p:blipFill>
        <p:spPr>
          <a:xfrm>
            <a:off x="1521752" y="2793507"/>
            <a:ext cx="9148496" cy="4050721"/>
          </a:xfrm>
          <a:prstGeom prst="rect">
            <a:avLst/>
          </a:prstGeom>
        </p:spPr>
      </p:pic>
      <p:sp>
        <p:nvSpPr>
          <p:cNvPr id="2" name="Slide Number Placeholder 1">
            <a:extLst>
              <a:ext uri="{FF2B5EF4-FFF2-40B4-BE49-F238E27FC236}">
                <a16:creationId xmlns:a16="http://schemas.microsoft.com/office/drawing/2014/main" id="{BD62639A-0948-7D45-AD43-4C84152D7529}"/>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94</a:t>
            </a:fld>
            <a:endParaRPr lang="en-US"/>
          </a:p>
        </p:txBody>
      </p:sp>
    </p:spTree>
    <p:extLst>
      <p:ext uri="{BB962C8B-B14F-4D97-AF65-F5344CB8AC3E}">
        <p14:creationId xmlns:p14="http://schemas.microsoft.com/office/powerpoint/2010/main" val="24803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8BE70-36A9-4C41-A712-6B4B46736729}"/>
              </a:ext>
            </a:extLst>
          </p:cNvPr>
          <p:cNvSpPr>
            <a:spLocks noGrp="1"/>
          </p:cNvSpPr>
          <p:nvPr>
            <p:ph type="title"/>
          </p:nvPr>
        </p:nvSpPr>
        <p:spPr>
          <a:xfrm>
            <a:off x="418068" y="365125"/>
            <a:ext cx="10515600" cy="1325563"/>
          </a:xfrm>
        </p:spPr>
        <p:txBody>
          <a:bodyPr/>
          <a:lstStyle/>
          <a:p>
            <a:r>
              <a:rPr lang="zh-CN" altLang="en-US" dirty="0"/>
              <a:t>研究内容回顾</a:t>
            </a:r>
            <a:endParaRPr lang="en-US" dirty="0"/>
          </a:p>
        </p:txBody>
      </p:sp>
      <p:sp>
        <p:nvSpPr>
          <p:cNvPr id="7" name="Content Placeholder 1">
            <a:extLst>
              <a:ext uri="{FF2B5EF4-FFF2-40B4-BE49-F238E27FC236}">
                <a16:creationId xmlns:a16="http://schemas.microsoft.com/office/drawing/2014/main" id="{314D6C6E-24D5-B844-98B8-EA20AA2AA305}"/>
              </a:ext>
            </a:extLst>
          </p:cNvPr>
          <p:cNvSpPr txBox="1">
            <a:spLocks/>
          </p:cNvSpPr>
          <p:nvPr/>
        </p:nvSpPr>
        <p:spPr>
          <a:xfrm>
            <a:off x="838199" y="1690688"/>
            <a:ext cx="10761134" cy="50307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sz="2200" dirty="0"/>
              <a:t>1.</a:t>
            </a:r>
            <a:r>
              <a:rPr lang="zh-CN" altLang="en-US" sz="2200" dirty="0"/>
              <a:t> 零样本分类</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结合对抗学习，将相互冲突的分类和重建任务分离出来，缓解语义丢失问题。</a:t>
            </a:r>
            <a:endParaRPr lang="en-US" altLang="zh-CN" sz="1800" dirty="0">
              <a:latin typeface="Arial" panose="020B0604020202020204" pitchFamily="34" charset="0"/>
              <a:cs typeface="Arial" panose="020B0604020202020204" pitchFamily="34" charset="0"/>
            </a:endParaRPr>
          </a:p>
          <a:p>
            <a:pPr lvl="1">
              <a:lnSpc>
                <a:spcPct val="100000"/>
              </a:lnSpc>
            </a:pPr>
            <a:endParaRPr lang="en-US" sz="18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200" dirty="0"/>
              <a:t>2.</a:t>
            </a:r>
            <a:r>
              <a:rPr lang="zh-CN" altLang="en-US" sz="2200" dirty="0"/>
              <a:t> 场景图生成</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设计了一种反事实多智能体训练框架，满足优化目标的整体一致性和局部敏感性。</a:t>
            </a:r>
            <a:endParaRPr lang="en-US" altLang="zh-CN" sz="1800" dirty="0">
              <a:latin typeface="Arial" panose="020B0604020202020204" pitchFamily="34" charset="0"/>
              <a:cs typeface="Arial" panose="020B0604020202020204" pitchFamily="34" charset="0"/>
            </a:endParaRPr>
          </a:p>
          <a:p>
            <a:pPr lvl="1">
              <a:lnSpc>
                <a:spcPct val="100000"/>
              </a:lnSpc>
            </a:pPr>
            <a:endParaRPr lang="en-US" sz="18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200" dirty="0"/>
              <a:t>3.</a:t>
            </a:r>
            <a:r>
              <a:rPr lang="zh-CN" altLang="en-US" sz="2200" dirty="0"/>
              <a:t> 图像描述生成</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参考空间注意力机制，提出通道注意力机制和一种空间通道多层注意力网络。</a:t>
            </a:r>
            <a:endParaRPr lang="en-US" altLang="zh-CN" sz="1800" dirty="0">
              <a:latin typeface="Arial" panose="020B0604020202020204" pitchFamily="34" charset="0"/>
              <a:cs typeface="Arial" panose="020B0604020202020204" pitchFamily="34" charset="0"/>
            </a:endParaRPr>
          </a:p>
          <a:p>
            <a:pPr lvl="1">
              <a:lnSpc>
                <a:spcPct val="100000"/>
              </a:lnSpc>
            </a:pPr>
            <a:endParaRPr lang="en-US" sz="18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200" dirty="0"/>
              <a:t>4. </a:t>
            </a:r>
            <a:r>
              <a:rPr lang="zh-CN" altLang="en-US" sz="2200" dirty="0"/>
              <a:t>视频片段检索</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设计了一种密集型自底向上网络，避免现有框架的缺陷。</a:t>
            </a:r>
            <a:endParaRPr lang="en-US" altLang="zh-CN" sz="1800" dirty="0">
              <a:latin typeface="Arial" panose="020B0604020202020204" pitchFamily="34" charset="0"/>
              <a:cs typeface="Arial" panose="020B0604020202020204" pitchFamily="34" charset="0"/>
            </a:endParaRPr>
          </a:p>
          <a:p>
            <a:pPr lvl="1">
              <a:lnSpc>
                <a:spcPct val="100000"/>
              </a:lnSpc>
            </a:pPr>
            <a:endParaRPr lang="en-US" sz="1800"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altLang="zh-CN" sz="2200" dirty="0"/>
              <a:t>5. </a:t>
            </a:r>
            <a:r>
              <a:rPr lang="zh-CN" altLang="en-US" sz="2200" dirty="0"/>
              <a:t>视觉问答</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1800" dirty="0">
                <a:latin typeface="Arial" panose="020B0604020202020204" pitchFamily="34" charset="0"/>
                <a:cs typeface="Arial" panose="020B0604020202020204" pitchFamily="34" charset="0"/>
              </a:rPr>
              <a:t>设计了一种反事实样本生成机制，减少模型对文本偏置的依赖。</a:t>
            </a:r>
            <a:endParaRPr lang="en-US" sz="1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4C273A1-4320-D347-BD80-7FE1486BBD3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95</a:t>
            </a:fld>
            <a:endParaRPr lang="en-US"/>
          </a:p>
        </p:txBody>
      </p:sp>
    </p:spTree>
    <p:extLst>
      <p:ext uri="{BB962C8B-B14F-4D97-AF65-F5344CB8AC3E}">
        <p14:creationId xmlns:p14="http://schemas.microsoft.com/office/powerpoint/2010/main" val="19712984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340F6F-FF47-9741-8D08-DC3FD8DC3929}"/>
              </a:ext>
            </a:extLst>
          </p:cNvPr>
          <p:cNvSpPr>
            <a:spLocks noGrp="1"/>
          </p:cNvSpPr>
          <p:nvPr>
            <p:ph idx="1"/>
          </p:nvPr>
        </p:nvSpPr>
        <p:spPr>
          <a:xfrm>
            <a:off x="838200" y="1825624"/>
            <a:ext cx="11049000" cy="4530725"/>
          </a:xfrm>
        </p:spPr>
        <p:txBody>
          <a:bodyPr>
            <a:normAutofit/>
          </a:bodyPr>
          <a:lstStyle/>
          <a:p>
            <a:r>
              <a:rPr lang="zh-CN" altLang="en-US" sz="2400" dirty="0"/>
              <a:t>发表学术论文</a:t>
            </a:r>
            <a:endParaRPr lang="en-US" altLang="zh-CN" sz="2400" dirty="0"/>
          </a:p>
          <a:p>
            <a:pPr marL="457200" lvl="1" indent="0">
              <a:buNone/>
            </a:pPr>
            <a:r>
              <a:rPr lang="zh-CN" altLang="en-US" sz="2000" b="1" dirty="0"/>
              <a:t>第一作者论文</a:t>
            </a:r>
            <a:endParaRPr lang="en-US" altLang="zh-CN" sz="2000" b="1" dirty="0"/>
          </a:p>
          <a:p>
            <a:pPr lvl="1"/>
            <a:r>
              <a:rPr lang="en-US" sz="1600" dirty="0">
                <a:latin typeface="Arial" panose="020B0604020202020204" pitchFamily="34" charset="0"/>
                <a:cs typeface="Arial" panose="020B0604020202020204" pitchFamily="34" charset="0"/>
              </a:rPr>
              <a:t>SCA-CNN: Spatial and Channel-wise Attention in Convolutional Networks for Image Captioning. In CVPR, 2017.</a:t>
            </a:r>
          </a:p>
          <a:p>
            <a:pPr lvl="1"/>
            <a:r>
              <a:rPr lang="en-US" sz="1600" dirty="0">
                <a:latin typeface="Arial" panose="020B0604020202020204" pitchFamily="34" charset="0"/>
                <a:cs typeface="Arial" panose="020B0604020202020204" pitchFamily="34" charset="0"/>
              </a:rPr>
              <a:t>Zero-Shot Visual Recognition using Semantics-Preserving Adversarial Embedding Networks. In CVPR, 2018.</a:t>
            </a:r>
          </a:p>
          <a:p>
            <a:pPr lvl="1">
              <a:lnSpc>
                <a:spcPct val="100000"/>
              </a:lnSpc>
            </a:pPr>
            <a:r>
              <a:rPr lang="en-US" sz="1600" dirty="0">
                <a:latin typeface="Arial" panose="020B0604020202020204" pitchFamily="34" charset="0"/>
                <a:cs typeface="Arial" panose="020B0604020202020204" pitchFamily="34" charset="0"/>
              </a:rPr>
              <a:t>Counterfactual Critic Multi-Agent Training for Scene Graph Generation. In ICCV, 2019. </a:t>
            </a:r>
          </a:p>
          <a:p>
            <a:pPr lvl="1">
              <a:lnSpc>
                <a:spcPct val="100000"/>
              </a:lnSpc>
            </a:pPr>
            <a:r>
              <a:rPr lang="en-US" sz="1600" dirty="0">
                <a:latin typeface="Arial" panose="020B0604020202020204" pitchFamily="34" charset="0"/>
                <a:cs typeface="Arial" panose="020B0604020202020204" pitchFamily="34" charset="0"/>
              </a:rPr>
              <a:t>DEBUG:A Dense Bottom-Up Grounding Approach for Natural Language Video Localization. In EMNLP, 2019.</a:t>
            </a:r>
          </a:p>
          <a:p>
            <a:pPr lvl="1">
              <a:lnSpc>
                <a:spcPct val="100000"/>
              </a:lnSpc>
            </a:pPr>
            <a:r>
              <a:rPr lang="en-US" sz="1600" dirty="0">
                <a:latin typeface="Arial" panose="020B0604020202020204" pitchFamily="34" charset="0"/>
                <a:cs typeface="Arial" panose="020B0604020202020204" pitchFamily="34" charset="0"/>
              </a:rPr>
              <a:t>Rethinking the Bottom-Up Framework for Query-based Video Localization. In AAAI, 2020.</a:t>
            </a:r>
          </a:p>
          <a:p>
            <a:pPr lvl="1">
              <a:lnSpc>
                <a:spcPct val="100000"/>
              </a:lnSpc>
            </a:pPr>
            <a:r>
              <a:rPr lang="en-US" sz="1600" dirty="0">
                <a:latin typeface="Arial" panose="020B0604020202020204" pitchFamily="34" charset="0"/>
                <a:cs typeface="Arial" panose="020B0604020202020204" pitchFamily="34" charset="0"/>
              </a:rPr>
              <a:t>Counterfactual Samples Synthesizing for Robust Visual Question Answering. In CVPR, 2020.</a:t>
            </a:r>
          </a:p>
          <a:p>
            <a:pPr marL="457200" lvl="1" indent="0">
              <a:lnSpc>
                <a:spcPct val="100000"/>
              </a:lnSpc>
              <a:buNone/>
            </a:pPr>
            <a:r>
              <a:rPr lang="zh-CN" altLang="en-US" sz="2000" b="1" dirty="0">
                <a:latin typeface="Arial" panose="020B0604020202020204" pitchFamily="34" charset="0"/>
                <a:cs typeface="Arial" panose="020B0604020202020204" pitchFamily="34" charset="0"/>
              </a:rPr>
              <a:t>合作作者论文</a:t>
            </a:r>
            <a:r>
              <a:rPr lang="en-US" sz="2000" b="1" dirty="0">
                <a:latin typeface="Arial" panose="020B0604020202020204" pitchFamily="34" charset="0"/>
                <a:cs typeface="Arial" panose="020B0604020202020204" pitchFamily="34" charset="0"/>
              </a:rPr>
              <a:t> </a:t>
            </a:r>
          </a:p>
          <a:p>
            <a:pPr lvl="1">
              <a:lnSpc>
                <a:spcPct val="100000"/>
              </a:lnSpc>
            </a:pPr>
            <a:r>
              <a:rPr lang="en-US" sz="1600" dirty="0">
                <a:latin typeface="Arial" panose="020B0604020202020204" pitchFamily="34" charset="0"/>
                <a:cs typeface="Arial" panose="020B0604020202020204" pitchFamily="34" charset="0"/>
              </a:rPr>
              <a:t>Video Question Answering via Attribute-Augmented Attention Network Learning. In SIGIR, 2017.</a:t>
            </a:r>
          </a:p>
          <a:p>
            <a:pPr lvl="1">
              <a:lnSpc>
                <a:spcPct val="100000"/>
              </a:lnSpc>
            </a:pPr>
            <a:r>
              <a:rPr lang="en-US" sz="1600" dirty="0">
                <a:latin typeface="Arial" panose="020B0604020202020204" pitchFamily="34" charset="0"/>
                <a:cs typeface="Arial" panose="020B0604020202020204" pitchFamily="34" charset="0"/>
              </a:rPr>
              <a:t>Learning Using Privileged Information for Food Recognition. In ACM MM, 2019.</a:t>
            </a:r>
          </a:p>
          <a:p>
            <a:pPr lvl="1">
              <a:lnSpc>
                <a:spcPct val="100000"/>
              </a:lnSpc>
            </a:pPr>
            <a:r>
              <a:rPr lang="en-US" sz="1600" dirty="0">
                <a:latin typeface="Arial" panose="020B0604020202020204" pitchFamily="34" charset="0"/>
                <a:cs typeface="Arial" panose="020B0604020202020204" pitchFamily="34" charset="0"/>
              </a:rPr>
              <a:t>Hierarchical Fashion Graph Network for </a:t>
            </a:r>
            <a:r>
              <a:rPr lang="en-US" sz="1600" dirty="0" err="1">
                <a:latin typeface="Arial" panose="020B0604020202020204" pitchFamily="34" charset="0"/>
                <a:cs typeface="Arial" panose="020B0604020202020204" pitchFamily="34" charset="0"/>
              </a:rPr>
              <a:t>Personalised</a:t>
            </a:r>
            <a:r>
              <a:rPr lang="en-US" sz="1600" dirty="0">
                <a:latin typeface="Arial" panose="020B0604020202020204" pitchFamily="34" charset="0"/>
                <a:cs typeface="Arial" panose="020B0604020202020204" pitchFamily="34" charset="0"/>
              </a:rPr>
              <a:t> Outfit Recommendation. In SIGIR, 2020.</a:t>
            </a:r>
          </a:p>
          <a:p>
            <a:pPr lvl="1">
              <a:lnSpc>
                <a:spcPct val="100000"/>
              </a:lnSpc>
            </a:pPr>
            <a:r>
              <a:rPr lang="en-US" sz="1600" dirty="0">
                <a:latin typeface="Arial" panose="020B0604020202020204" pitchFamily="34" charset="0"/>
                <a:cs typeface="Arial" panose="020B0604020202020204" pitchFamily="34" charset="0"/>
              </a:rPr>
              <a:t>Hierarchical Temporal Fusion of Multi-grained Attention Features for Video Question Answering. NPL, 2019. </a:t>
            </a:r>
          </a:p>
        </p:txBody>
      </p:sp>
      <p:sp>
        <p:nvSpPr>
          <p:cNvPr id="3" name="Title 2">
            <a:extLst>
              <a:ext uri="{FF2B5EF4-FFF2-40B4-BE49-F238E27FC236}">
                <a16:creationId xmlns:a16="http://schemas.microsoft.com/office/drawing/2014/main" id="{4D2C81F5-C0DC-DA45-BA30-FCDE073FB6E1}"/>
              </a:ext>
            </a:extLst>
          </p:cNvPr>
          <p:cNvSpPr>
            <a:spLocks noGrp="1"/>
          </p:cNvSpPr>
          <p:nvPr>
            <p:ph type="title"/>
          </p:nvPr>
        </p:nvSpPr>
        <p:spPr>
          <a:xfrm>
            <a:off x="838203" y="365125"/>
            <a:ext cx="10515600" cy="1325563"/>
          </a:xfrm>
        </p:spPr>
        <p:txBody>
          <a:bodyPr/>
          <a:lstStyle/>
          <a:p>
            <a:r>
              <a:rPr lang="zh-CN" altLang="en-US" dirty="0"/>
              <a:t>博士期间研究成果</a:t>
            </a:r>
            <a:endParaRPr lang="en-US" dirty="0"/>
          </a:p>
        </p:txBody>
      </p:sp>
    </p:spTree>
    <p:extLst>
      <p:ext uri="{BB962C8B-B14F-4D97-AF65-F5344CB8AC3E}">
        <p14:creationId xmlns:p14="http://schemas.microsoft.com/office/powerpoint/2010/main" val="8868927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340F6F-FF47-9741-8D08-DC3FD8DC3929}"/>
              </a:ext>
            </a:extLst>
          </p:cNvPr>
          <p:cNvSpPr>
            <a:spLocks noGrp="1"/>
          </p:cNvSpPr>
          <p:nvPr>
            <p:ph idx="1"/>
          </p:nvPr>
        </p:nvSpPr>
        <p:spPr>
          <a:xfrm>
            <a:off x="838200" y="1825624"/>
            <a:ext cx="10515600" cy="4530725"/>
          </a:xfrm>
        </p:spPr>
        <p:txBody>
          <a:bodyPr>
            <a:normAutofit/>
          </a:bodyPr>
          <a:lstStyle/>
          <a:p>
            <a:r>
              <a:rPr lang="zh-CN" altLang="en-US" sz="2400" dirty="0"/>
              <a:t>参与项目</a:t>
            </a:r>
            <a:endParaRPr lang="en-US" altLang="zh-CN" sz="2400" dirty="0"/>
          </a:p>
          <a:p>
            <a:pPr lvl="1"/>
            <a:r>
              <a:rPr lang="zh-CN" altLang="en-US" sz="2000" dirty="0"/>
              <a:t>视觉内容智能感知与生成方法研究，国家自然科学基金面上项目，</a:t>
            </a:r>
            <a:r>
              <a:rPr lang="en-US" altLang="zh-CN" sz="2000" dirty="0">
                <a:latin typeface="Arial" panose="020B0604020202020204" pitchFamily="34" charset="0"/>
                <a:cs typeface="Arial" panose="020B0604020202020204" pitchFamily="34" charset="0"/>
              </a:rPr>
              <a:t>2020.01-2023.12</a:t>
            </a:r>
            <a:r>
              <a:rPr lang="zh-CN" altLang="en-US" sz="2000" dirty="0"/>
              <a:t>。 </a:t>
            </a:r>
            <a:endParaRPr lang="en-US" altLang="zh-CN" sz="2000" dirty="0"/>
          </a:p>
          <a:p>
            <a:pPr lvl="1"/>
            <a:r>
              <a:rPr lang="zh-CN" altLang="en-US" sz="2000" dirty="0"/>
              <a:t>复杂视觉场景智能感知与内容生成研究，浙江省自然科学基金杰出青年项目，</a:t>
            </a:r>
            <a:r>
              <a:rPr lang="en-US" altLang="zh-CN" sz="2000" dirty="0">
                <a:latin typeface="Arial" panose="020B0604020202020204" pitchFamily="34" charset="0"/>
                <a:cs typeface="Arial" panose="020B0604020202020204" pitchFamily="34" charset="0"/>
              </a:rPr>
              <a:t>2019.01-2022.12</a:t>
            </a:r>
            <a:r>
              <a:rPr lang="zh-CN" altLang="en-US" sz="2000" dirty="0"/>
              <a:t>。 </a:t>
            </a:r>
            <a:endParaRPr lang="en-US" altLang="zh-CN" sz="2000" dirty="0"/>
          </a:p>
          <a:p>
            <a:pPr lvl="1"/>
            <a:r>
              <a:rPr lang="zh-CN" altLang="en-US" sz="2000" dirty="0"/>
              <a:t>云边协同的智能视频大数据边缘计算，国家自然科学基金重点项目，</a:t>
            </a:r>
            <a:r>
              <a:rPr lang="en-US" altLang="zh-CN" sz="2000" dirty="0">
                <a:latin typeface="Arial" panose="020B0604020202020204" pitchFamily="34" charset="0"/>
                <a:cs typeface="Arial" panose="020B0604020202020204" pitchFamily="34" charset="0"/>
              </a:rPr>
              <a:t>2020.01-2023.12</a:t>
            </a:r>
            <a:r>
              <a:rPr lang="zh-CN" altLang="en-US" sz="2000" dirty="0"/>
              <a:t>。 </a:t>
            </a:r>
            <a:endParaRPr lang="en-US" altLang="zh-CN" sz="2000" dirty="0"/>
          </a:p>
          <a:p>
            <a:pPr lvl="1"/>
            <a:r>
              <a:rPr lang="zh-CN" altLang="en-US" sz="2000" dirty="0"/>
              <a:t>人工智能技术在特定领域的应用研究与示范，浙江省</a:t>
            </a:r>
            <a:r>
              <a:rPr lang="en-US" altLang="zh-CN" sz="2000" dirty="0">
                <a:latin typeface="Arial" panose="020B0604020202020204" pitchFamily="34" charset="0"/>
                <a:cs typeface="Arial" panose="020B0604020202020204" pitchFamily="34" charset="0"/>
              </a:rPr>
              <a:t>2018</a:t>
            </a:r>
            <a:r>
              <a:rPr lang="zh-CN" altLang="en-US" sz="2000" dirty="0"/>
              <a:t>年度重点研发计划项目，</a:t>
            </a:r>
            <a:r>
              <a:rPr lang="en-US" altLang="zh-CN" sz="2000" dirty="0">
                <a:latin typeface="Arial" panose="020B0604020202020204" pitchFamily="34" charset="0"/>
                <a:cs typeface="Arial" panose="020B0604020202020204" pitchFamily="34" charset="0"/>
              </a:rPr>
              <a:t>2018.01-2020.12</a:t>
            </a:r>
            <a:r>
              <a:rPr lang="zh-CN" altLang="en-US" sz="2000" dirty="0"/>
              <a:t>。 </a:t>
            </a:r>
            <a:endParaRPr lang="en-US" altLang="zh-CN" sz="2000" dirty="0"/>
          </a:p>
          <a:p>
            <a:pPr lvl="1"/>
            <a:r>
              <a:rPr lang="zh-CN" altLang="en-US" sz="2000" dirty="0"/>
              <a:t>高度真实感并行绘制技术和引擎</a:t>
            </a:r>
            <a:r>
              <a:rPr lang="en-US" altLang="zh-CN" sz="2000" dirty="0"/>
              <a:t>, </a:t>
            </a:r>
            <a:r>
              <a:rPr lang="zh-CN" altLang="en-US" sz="2000" dirty="0"/>
              <a:t>重大研究计划项目</a:t>
            </a:r>
            <a:r>
              <a:rPr lang="en-US" altLang="zh-CN" sz="2000" dirty="0"/>
              <a:t>(</a:t>
            </a:r>
            <a:r>
              <a:rPr lang="zh-CN" altLang="en-US" sz="2000" dirty="0"/>
              <a:t>课题子任务</a:t>
            </a:r>
            <a:r>
              <a:rPr lang="en-US" altLang="zh-CN" sz="2000" dirty="0"/>
              <a:t>), </a:t>
            </a:r>
            <a:r>
              <a:rPr lang="zh-CN" altLang="en-US" sz="2000" dirty="0"/>
              <a:t>纵向</a:t>
            </a:r>
            <a:r>
              <a:rPr lang="en-US" altLang="zh-CN" sz="2000" dirty="0"/>
              <a:t>, </a:t>
            </a:r>
            <a:r>
              <a:rPr lang="zh-CN" altLang="en-US" sz="2000" dirty="0"/>
              <a:t>科技部</a:t>
            </a:r>
            <a:r>
              <a:rPr lang="en-US" altLang="zh-CN" sz="2000" dirty="0"/>
              <a:t>, </a:t>
            </a:r>
            <a:r>
              <a:rPr lang="en-US" altLang="zh-CN" sz="2000" dirty="0">
                <a:latin typeface="Arial" panose="020B0604020202020204" pitchFamily="34" charset="0"/>
                <a:cs typeface="Arial" panose="020B0604020202020204" pitchFamily="34" charset="0"/>
              </a:rPr>
              <a:t>2017</a:t>
            </a:r>
            <a:r>
              <a:rPr lang="en-US" sz="2000" dirty="0">
                <a:latin typeface="Arial" panose="020B0604020202020204" pitchFamily="34" charset="0"/>
                <a:cs typeface="Arial" panose="020B0604020202020204" pitchFamily="34" charset="0"/>
              </a:rPr>
              <a:t>YFGX030023, 2017.07-2020.12</a:t>
            </a:r>
            <a:r>
              <a:rPr lang="en-US" sz="2000" dirty="0"/>
              <a:t>。 </a:t>
            </a:r>
            <a:endParaRPr lang="en-US" altLang="zh-CN" dirty="0"/>
          </a:p>
          <a:p>
            <a:r>
              <a:rPr lang="zh-CN" altLang="en-US" sz="2400" dirty="0"/>
              <a:t>所获荣誉</a:t>
            </a:r>
            <a:endParaRPr lang="en-US" altLang="zh-CN" sz="2400" dirty="0"/>
          </a:p>
          <a:p>
            <a:pPr lvl="1"/>
            <a:r>
              <a:rPr lang="en-US" altLang="zh-CN" sz="2000" dirty="0">
                <a:latin typeface="Arial" panose="020B0604020202020204" pitchFamily="34" charset="0"/>
                <a:cs typeface="Arial" panose="020B0604020202020204" pitchFamily="34" charset="0"/>
              </a:rPr>
              <a:t>2018</a:t>
            </a:r>
            <a:r>
              <a:rPr lang="zh-CN" altLang="en-US" sz="2000" dirty="0"/>
              <a:t>年博士研究生学术新星计划</a:t>
            </a:r>
            <a:endParaRPr lang="en-US" altLang="zh-CN" sz="2000" dirty="0"/>
          </a:p>
          <a:p>
            <a:pPr lvl="1"/>
            <a:r>
              <a:rPr lang="en-US" altLang="zh-CN" sz="2000" dirty="0">
                <a:latin typeface="Arial" panose="020B0604020202020204" pitchFamily="34" charset="0"/>
                <a:cs typeface="Arial" panose="020B0604020202020204" pitchFamily="34" charset="0"/>
              </a:rPr>
              <a:t>2020</a:t>
            </a:r>
            <a:r>
              <a:rPr lang="zh-CN" altLang="en-US" sz="2000" dirty="0"/>
              <a:t>年浙江省优秀毕业研究生、浙江大学优秀毕业研究生</a:t>
            </a:r>
            <a:endParaRPr lang="en-US" altLang="zh-CN" sz="2000" dirty="0"/>
          </a:p>
        </p:txBody>
      </p:sp>
      <p:sp>
        <p:nvSpPr>
          <p:cNvPr id="3" name="Title 2">
            <a:extLst>
              <a:ext uri="{FF2B5EF4-FFF2-40B4-BE49-F238E27FC236}">
                <a16:creationId xmlns:a16="http://schemas.microsoft.com/office/drawing/2014/main" id="{4D2C81F5-C0DC-DA45-BA30-FCDE073FB6E1}"/>
              </a:ext>
            </a:extLst>
          </p:cNvPr>
          <p:cNvSpPr>
            <a:spLocks noGrp="1"/>
          </p:cNvSpPr>
          <p:nvPr>
            <p:ph type="title"/>
          </p:nvPr>
        </p:nvSpPr>
        <p:spPr>
          <a:xfrm>
            <a:off x="838203" y="365125"/>
            <a:ext cx="10515600" cy="1325563"/>
          </a:xfrm>
        </p:spPr>
        <p:txBody>
          <a:bodyPr/>
          <a:lstStyle/>
          <a:p>
            <a:r>
              <a:rPr lang="zh-CN" altLang="en-US" dirty="0"/>
              <a:t>博士期间研究成果</a:t>
            </a:r>
            <a:endParaRPr lang="en-US" dirty="0"/>
          </a:p>
        </p:txBody>
      </p:sp>
      <p:sp>
        <p:nvSpPr>
          <p:cNvPr id="5" name="Slide Number Placeholder 1">
            <a:extLst>
              <a:ext uri="{FF2B5EF4-FFF2-40B4-BE49-F238E27FC236}">
                <a16:creationId xmlns:a16="http://schemas.microsoft.com/office/drawing/2014/main" id="{D692F975-65EE-ED4C-AF31-C844743E493F}"/>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97</a:t>
            </a:fld>
            <a:endParaRPr lang="en-US"/>
          </a:p>
        </p:txBody>
      </p:sp>
    </p:spTree>
    <p:extLst>
      <p:ext uri="{BB962C8B-B14F-4D97-AF65-F5344CB8AC3E}">
        <p14:creationId xmlns:p14="http://schemas.microsoft.com/office/powerpoint/2010/main" val="40823686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CB880-2577-B145-A4CC-18E7709A3817}"/>
              </a:ext>
            </a:extLst>
          </p:cNvPr>
          <p:cNvSpPr>
            <a:spLocks noGrp="1"/>
          </p:cNvSpPr>
          <p:nvPr>
            <p:ph type="title"/>
          </p:nvPr>
        </p:nvSpPr>
        <p:spPr>
          <a:xfrm>
            <a:off x="216243" y="1507523"/>
            <a:ext cx="11759513" cy="3669955"/>
          </a:xfrm>
        </p:spPr>
        <p:txBody>
          <a:bodyPr>
            <a:normAutofit/>
          </a:bodyPr>
          <a:lstStyle/>
          <a:p>
            <a:pPr algn="ctr"/>
            <a:r>
              <a:rPr lang="zh-CN" altLang="en-US" sz="4200" b="1" dirty="0">
                <a:cs typeface="Kailasa" panose="02000500000000020004" pitchFamily="2" charset="0"/>
              </a:rPr>
              <a:t>面向复杂场景理解的视觉内容</a:t>
            </a:r>
            <a:br>
              <a:rPr lang="en-US" altLang="zh-CN" sz="4200" b="1" dirty="0">
                <a:cs typeface="Kailasa" panose="02000500000000020004" pitchFamily="2" charset="0"/>
              </a:rPr>
            </a:br>
            <a:r>
              <a:rPr lang="zh-CN" altLang="en-US" sz="4200" b="1" dirty="0">
                <a:cs typeface="Kailasa" panose="02000500000000020004" pitchFamily="2" charset="0"/>
              </a:rPr>
              <a:t>识别、检测与推理方法研究</a:t>
            </a:r>
            <a:br>
              <a:rPr lang="en-US" altLang="zh-CN" sz="9600" b="1" dirty="0">
                <a:latin typeface="Kai" pitchFamily="2" charset="-122"/>
                <a:ea typeface="Kai" pitchFamily="2" charset="-122"/>
                <a:cs typeface="Arial" panose="020B0604020202020204" pitchFamily="34" charset="0"/>
              </a:rPr>
            </a:br>
            <a:r>
              <a:rPr lang="en-US" sz="2000" b="1" dirty="0">
                <a:latin typeface="Arial" panose="020B0604020202020204" pitchFamily="34" charset="0"/>
                <a:cs typeface="Arial" panose="020B0604020202020204" pitchFamily="34" charset="0"/>
              </a:rPr>
              <a:t>Visual Recognition, Detection, and Reasoning for Complex Visual Scene Understanding</a:t>
            </a:r>
            <a:br>
              <a:rPr lang="en-US" sz="2000" b="1" dirty="0">
                <a:latin typeface="Arial" panose="020B0604020202020204" pitchFamily="34" charset="0"/>
                <a:cs typeface="Arial" panose="020B0604020202020204" pitchFamily="34" charset="0"/>
              </a:rPr>
            </a:br>
            <a:br>
              <a:rPr lang="en-US" sz="6000" b="1" dirty="0">
                <a:latin typeface="Arial" panose="020B0604020202020204" pitchFamily="34" charset="0"/>
                <a:cs typeface="Arial" panose="020B0604020202020204" pitchFamily="34" charset="0"/>
              </a:rPr>
            </a:br>
            <a:r>
              <a:rPr lang="zh-CN" altLang="en-US" sz="4200" dirty="0">
                <a:solidFill>
                  <a:schemeClr val="tx1"/>
                </a:solidFill>
              </a:rPr>
              <a:t>感谢各位老师批评指正！</a:t>
            </a:r>
            <a:endParaRPr lang="en-US" sz="4200" dirty="0">
              <a:solidFill>
                <a:schemeClr val="tx1"/>
              </a:solidFill>
            </a:endParaRPr>
          </a:p>
        </p:txBody>
      </p:sp>
      <p:sp>
        <p:nvSpPr>
          <p:cNvPr id="2" name="Slide Number Placeholder 1">
            <a:extLst>
              <a:ext uri="{FF2B5EF4-FFF2-40B4-BE49-F238E27FC236}">
                <a16:creationId xmlns:a16="http://schemas.microsoft.com/office/drawing/2014/main" id="{54502C69-A427-5945-B4A6-A93A3B018D8C}"/>
              </a:ext>
            </a:extLst>
          </p:cNvPr>
          <p:cNvSpPr>
            <a:spLocks noGrp="1"/>
          </p:cNvSpPr>
          <p:nvPr>
            <p:ph type="sldNum" sz="quarter" idx="12"/>
          </p:nvPr>
        </p:nvSpPr>
        <p:spPr>
          <a:xfrm>
            <a:off x="8610600" y="6356350"/>
            <a:ext cx="2743200" cy="365125"/>
          </a:xfrm>
          <a:prstGeom prst="rect">
            <a:avLst/>
          </a:prstGeom>
        </p:spPr>
        <p:txBody>
          <a:bodyPr/>
          <a:lstStyle/>
          <a:p>
            <a:fld id="{9E2E9FDE-0521-1849-87AE-45A8FC467E8F}" type="slidenum">
              <a:rPr lang="en-US" smtClean="0"/>
              <a:t>98</a:t>
            </a:fld>
            <a:endParaRPr lang="en-US"/>
          </a:p>
        </p:txBody>
      </p:sp>
    </p:spTree>
    <p:extLst>
      <p:ext uri="{BB962C8B-B14F-4D97-AF65-F5344CB8AC3E}">
        <p14:creationId xmlns:p14="http://schemas.microsoft.com/office/powerpoint/2010/main" val="15964853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{02737A6D-E5F0-7E43-A9EF-75BA828ACF9D}tf16401378</Template>
  <TotalTime>3262</TotalTime>
  <Words>3821</Words>
  <Application>Microsoft Macintosh PowerPoint</Application>
  <PresentationFormat>Widescreen</PresentationFormat>
  <Paragraphs>596</Paragraphs>
  <Slides>98</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98</vt:i4>
      </vt:variant>
    </vt:vector>
  </HeadingPairs>
  <TitlesOfParts>
    <vt:vector size="114" baseType="lpstr">
      <vt:lpstr>DengXian</vt:lpstr>
      <vt:lpstr>DengXian</vt:lpstr>
      <vt:lpstr>Kai</vt:lpstr>
      <vt:lpstr>微软雅黑</vt:lpstr>
      <vt:lpstr>微软雅黑</vt:lpstr>
      <vt:lpstr>仿宋</vt:lpstr>
      <vt:lpstr>Arial</vt:lpstr>
      <vt:lpstr>Calibri</vt:lpstr>
      <vt:lpstr>Calibri Light</vt:lpstr>
      <vt:lpstr>Cambria Math</vt:lpstr>
      <vt:lpstr>Kailasa</vt:lpstr>
      <vt:lpstr>Mangal</vt:lpstr>
      <vt:lpstr>Times</vt:lpstr>
      <vt:lpstr>Times New Roman</vt:lpstr>
      <vt:lpstr>Vijaya</vt:lpstr>
      <vt:lpstr>Office Theme</vt:lpstr>
      <vt:lpstr>面向复杂场景理解的视觉内容 识别、检测与推理方法研究 Visual Recognition, Detection, and Reasoning for  Complex Visual Scene Understanding</vt:lpstr>
      <vt:lpstr>个人介绍</vt:lpstr>
      <vt:lpstr>PowerPoint Presentation</vt:lpstr>
      <vt:lpstr>1. 论文绪论</vt:lpstr>
      <vt:lpstr>研究背景</vt:lpstr>
      <vt:lpstr>复杂视觉场景理解</vt:lpstr>
      <vt:lpstr>复杂视觉场景理解</vt:lpstr>
      <vt:lpstr>复杂视觉场景理解</vt:lpstr>
      <vt:lpstr>复杂视觉场景理解</vt:lpstr>
      <vt:lpstr>复杂视觉场景理解</vt:lpstr>
      <vt:lpstr>2. 本文研究路线</vt:lpstr>
      <vt:lpstr>研究方法线路</vt:lpstr>
      <vt:lpstr>研究内容线路</vt:lpstr>
      <vt:lpstr>3. 研究方法与成果</vt:lpstr>
      <vt:lpstr>3. 研究方法与成果</vt:lpstr>
      <vt:lpstr>3.1 基于属性保持对抗网络的零样本分类  CVPR 2018</vt:lpstr>
      <vt:lpstr>零样本分类</vt:lpstr>
      <vt:lpstr>嵌入映射模型</vt:lpstr>
      <vt:lpstr>PowerPoint Presentation</vt:lpstr>
      <vt:lpstr>语义丢失</vt:lpstr>
      <vt:lpstr>重建缓解语义丢失</vt:lpstr>
      <vt:lpstr>重建与分类间的冲突</vt:lpstr>
      <vt:lpstr>重建与分类间的冲突</vt:lpstr>
      <vt:lpstr>SP-AEN</vt:lpstr>
      <vt:lpstr>网络结构</vt:lpstr>
      <vt:lpstr>重建结果</vt:lpstr>
      <vt:lpstr>实验结果</vt:lpstr>
      <vt:lpstr>3.1 总结：基于属性保持对抗网络的零样本分类</vt:lpstr>
      <vt:lpstr>3.2 基于反事实多智能体学习的场景图生成  ICCV 2019</vt:lpstr>
      <vt:lpstr>场景图生成</vt:lpstr>
      <vt:lpstr>场景图生成方法</vt:lpstr>
      <vt:lpstr>场景图生成方法</vt:lpstr>
      <vt:lpstr>评价指标</vt:lpstr>
      <vt:lpstr>动机一: 整体一致性</vt:lpstr>
      <vt:lpstr>动机二: 局部敏感性</vt:lpstr>
      <vt:lpstr>反事实多智能体学习</vt:lpstr>
      <vt:lpstr>总体流程图</vt:lpstr>
      <vt:lpstr>智能体通信</vt:lpstr>
      <vt:lpstr>反事实基准模型</vt:lpstr>
      <vt:lpstr>梯度计算公式</vt:lpstr>
      <vt:lpstr>可能的疑问</vt:lpstr>
      <vt:lpstr>实验结果</vt:lpstr>
      <vt:lpstr>可视化结果</vt:lpstr>
      <vt:lpstr>3.2 总结：基于反事实多智能体学习的场景图生成</vt:lpstr>
      <vt:lpstr>3.3 基于空间和通道注意力的图像描述生成  CVPR 2017</vt:lpstr>
      <vt:lpstr>图像描述生成</vt:lpstr>
      <vt:lpstr>CNN+RNN</vt:lpstr>
      <vt:lpstr>空间注意力</vt:lpstr>
      <vt:lpstr>空间注意力</vt:lpstr>
      <vt:lpstr>空间注意力</vt:lpstr>
      <vt:lpstr>空间注意力</vt:lpstr>
      <vt:lpstr>通道注意力</vt:lpstr>
      <vt:lpstr>空间和通道注意力</vt:lpstr>
      <vt:lpstr>空间和通道注意力</vt:lpstr>
      <vt:lpstr>实验结果</vt:lpstr>
      <vt:lpstr>可视化结果</vt:lpstr>
      <vt:lpstr>3.3 总结：基于空间和通道注意力的图像描述生成</vt:lpstr>
      <vt:lpstr>3.4 基于密集型自底向上网络的视频片段检索  AAAI 2020</vt:lpstr>
      <vt:lpstr>视频片段检索任务</vt:lpstr>
      <vt:lpstr>现有的工作</vt:lpstr>
      <vt:lpstr>自顶向下（滑窗型）</vt:lpstr>
      <vt:lpstr>自顶向下（锚框型）</vt:lpstr>
      <vt:lpstr>自顶向下-总结</vt:lpstr>
      <vt:lpstr>稀疏型自底向上</vt:lpstr>
      <vt:lpstr>稀疏型自底向上-总结</vt:lpstr>
      <vt:lpstr>稀疏型自底向上</vt:lpstr>
      <vt:lpstr>头网络</vt:lpstr>
      <vt:lpstr>骨干网络</vt:lpstr>
      <vt:lpstr>密集型自底向上</vt:lpstr>
      <vt:lpstr>骨干网络</vt:lpstr>
      <vt:lpstr>Graph-FPN层</vt:lpstr>
      <vt:lpstr>头网络</vt:lpstr>
      <vt:lpstr>实验结果</vt:lpstr>
      <vt:lpstr>实验结果</vt:lpstr>
      <vt:lpstr>可视化结果</vt:lpstr>
      <vt:lpstr>同期工作</vt:lpstr>
      <vt:lpstr>3.4 基于密集型自底向上网络的视频片段检索</vt:lpstr>
      <vt:lpstr>3.5 基于反事实样本生成的视觉问答  CVPR 2020</vt:lpstr>
      <vt:lpstr>视觉问答</vt:lpstr>
      <vt:lpstr>视觉问答</vt:lpstr>
      <vt:lpstr>VQA-CP (VQA Changing Priors)</vt:lpstr>
      <vt:lpstr>已有工作</vt:lpstr>
      <vt:lpstr>已有工作</vt:lpstr>
      <vt:lpstr>设计动机</vt:lpstr>
      <vt:lpstr>反事实样本</vt:lpstr>
      <vt:lpstr>反事实样本生成</vt:lpstr>
      <vt:lpstr>反事实样本生成</vt:lpstr>
      <vt:lpstr>反事实样本生成</vt:lpstr>
      <vt:lpstr>实验结果</vt:lpstr>
      <vt:lpstr>实验结果</vt:lpstr>
      <vt:lpstr>可视化结果</vt:lpstr>
      <vt:lpstr>3.5 基于反事实样本生成的视觉问答</vt:lpstr>
      <vt:lpstr>4. 总结与回顾</vt:lpstr>
      <vt:lpstr>研究内容回顾</vt:lpstr>
      <vt:lpstr>研究内容回顾</vt:lpstr>
      <vt:lpstr>博士期间研究成果</vt:lpstr>
      <vt:lpstr>博士期间研究成果</vt:lpstr>
      <vt:lpstr>面向复杂场景理解的视觉内容 识别、检测与推理方法研究 Visual Recognition, Detection, and Reasoning for Complex Visual Scene Understanding  感谢各位老师批评指正！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LONG</dc:creator>
  <cp:lastModifiedBy>CHEN LONG</cp:lastModifiedBy>
  <cp:revision>839</cp:revision>
  <cp:lastPrinted>2020-04-26T05:08:54Z</cp:lastPrinted>
  <dcterms:created xsi:type="dcterms:W3CDTF">2020-04-23T02:55:30Z</dcterms:created>
  <dcterms:modified xsi:type="dcterms:W3CDTF">2020-05-13T06:41:33Z</dcterms:modified>
</cp:coreProperties>
</file>